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8" d="100"/>
          <a:sy n="108" d="100"/>
        </p:scale>
        <p:origin x="-728"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1306204476"/>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
        <p:cNvGrpSpPr/>
        <p:nvPr/>
      </p:nvGrpSpPr>
      <p:grpSpPr>
        <a:xfrm>
          <a:off x="0" y="0"/>
          <a:ext cx="0" cy="0"/>
          <a:chOff x="0" y="0"/>
          <a:chExt cx="0" cy="0"/>
        </a:xfrm>
      </p:grpSpPr>
      <p:sp>
        <p:nvSpPr>
          <p:cNvPr id="28" name="Shape 28"/>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 name="Shape 2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Alec</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Alec</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Tom</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 name="Shape 14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Alec</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Alec</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
        <p:cNvGrpSpPr/>
        <p:nvPr/>
      </p:nvGrpSpPr>
      <p:grpSpPr>
        <a:xfrm>
          <a:off x="0" y="0"/>
          <a:ext cx="0" cy="0"/>
          <a:chOff x="0" y="0"/>
          <a:chExt cx="0" cy="0"/>
        </a:xfrm>
      </p:grpSpPr>
      <p:sp>
        <p:nvSpPr>
          <p:cNvPr id="34" name="Shape 3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 name="Shape 3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Alec</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lvl="0" rtl="0">
              <a:buNone/>
            </a:pPr>
            <a:r>
              <a:rPr lang="en"/>
              <a:t>Tom</a:t>
            </a:r>
          </a:p>
          <a:p>
            <a:pPr lvl="0" rtl="0">
              <a:buNone/>
            </a:pPr>
            <a:r>
              <a:rPr lang="en"/>
              <a:t>- First update the design kit; design rules will be affected by applications and may become part of the design flow</a:t>
            </a:r>
          </a:p>
          <a:p>
            <a:pPr lvl="0" rtl="0">
              <a:buNone/>
            </a:pPr>
            <a:r>
              <a:rPr lang="en"/>
              <a:t>- The rest of the design flow mimics the current silicon flow, with the exception of the last two steps.</a:t>
            </a:r>
          </a:p>
          <a:p>
            <a:pPr lvl="0" rtl="0">
              <a:buNone/>
            </a:pPr>
            <a:r>
              <a:rPr lang="en"/>
              <a:t>	Each printer has its own input format and might not have GDSII conversion support</a:t>
            </a:r>
          </a:p>
          <a:p>
            <a:pPr lvl="0" rtl="0">
              <a:buNone/>
            </a:pPr>
            <a:r>
              <a:rPr lang="en"/>
              <a:t>*The process of updating the design kit is all manual! (prone to mistakes, difficult, slower, etc)</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Tom</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4" name="Shape 9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Tom</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Tom</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Shape 10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lvl="0" rtl="0">
              <a:buNone/>
            </a:pPr>
            <a:r>
              <a:rPr lang="en"/>
              <a:t>Tom</a:t>
            </a:r>
          </a:p>
          <a:p>
            <a:pPr lvl="0" rtl="0">
              <a:buNone/>
            </a:pPr>
            <a:r>
              <a:rPr lang="en"/>
              <a:t>- Added n-type semiconductor layer</a:t>
            </a:r>
          </a:p>
          <a:p>
            <a:pPr>
              <a:buNone/>
            </a:pPr>
            <a:r>
              <a:rPr lang="en"/>
              <a:t>- Used an existing Cadence Design tool to add new layers, and display properties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Tom</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Tom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4" Type="http://schemas.openxmlformats.org/officeDocument/2006/relationships/image" Target="../media/image9.jpg"/><Relationship Id="rId5"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799" y="428323"/>
            <a:ext cx="7772400" cy="1546500"/>
          </a:xfrm>
          <a:prstGeom prst="rect">
            <a:avLst/>
          </a:prstGeom>
        </p:spPr>
        <p:txBody>
          <a:bodyPr lIns="91425" tIns="91425" rIns="91425" bIns="91425" anchor="b" anchorCtr="0">
            <a:spAutoFit/>
          </a:bodyPr>
          <a:lstStyle/>
          <a:p>
            <a:pPr>
              <a:buNone/>
            </a:pPr>
            <a:r>
              <a:rPr lang="en"/>
              <a:t>Printed Electronics</a:t>
            </a:r>
          </a:p>
        </p:txBody>
      </p:sp>
      <p:sp>
        <p:nvSpPr>
          <p:cNvPr id="24" name="Shape 24"/>
          <p:cNvSpPr/>
          <p:nvPr/>
        </p:nvSpPr>
        <p:spPr>
          <a:xfrm>
            <a:off x="2428875" y="3161862"/>
            <a:ext cx="4286250" cy="2857500"/>
          </a:xfrm>
          <a:prstGeom prst="rect">
            <a:avLst/>
          </a:prstGeom>
          <a:blipFill>
            <a:blip r:embed="rId3"/>
            <a:stretch>
              <a:fillRect/>
            </a:stretch>
          </a:blipFill>
        </p:spPr>
      </p:sp>
      <p:sp>
        <p:nvSpPr>
          <p:cNvPr id="25" name="Shape 25"/>
          <p:cNvSpPr txBox="1"/>
          <p:nvPr/>
        </p:nvSpPr>
        <p:spPr>
          <a:xfrm>
            <a:off x="2247575" y="6097275"/>
            <a:ext cx="5497799" cy="656999"/>
          </a:xfrm>
          <a:prstGeom prst="rect">
            <a:avLst/>
          </a:prstGeom>
          <a:noFill/>
        </p:spPr>
        <p:txBody>
          <a:bodyPr lIns="91425" tIns="91425" rIns="91425" bIns="91425" anchor="t" anchorCtr="0">
            <a:spAutoFit/>
          </a:bodyPr>
          <a:lstStyle/>
          <a:p>
            <a:pPr lvl="0" rtl="0">
              <a:lnSpc>
                <a:spcPct val="115000"/>
              </a:lnSpc>
              <a:spcBef>
                <a:spcPts val="2400"/>
              </a:spcBef>
              <a:spcAft>
                <a:spcPts val="600"/>
              </a:spcAft>
              <a:buNone/>
            </a:pPr>
            <a:r>
              <a:rPr lang="en" sz="800">
                <a:solidFill>
                  <a:srgbClr val="0068AC"/>
                </a:solidFill>
                <a:latin typeface="Times New Roman"/>
                <a:ea typeface="Times New Roman"/>
                <a:cs typeface="Times New Roman"/>
                <a:sym typeface="Times New Roman"/>
              </a:rPr>
              <a:t>SolidState Technology. Progress in Printed Electronics: An Interview with PARC’s Janos Veres. 2012</a:t>
            </a:r>
            <a:r>
              <a:rPr lang="en" sz="800" b="1">
                <a:solidFill>
                  <a:srgbClr val="0068AC"/>
                </a:solidFill>
                <a:latin typeface="Times New Roman"/>
                <a:ea typeface="Times New Roman"/>
                <a:cs typeface="Times New Roman"/>
                <a:sym typeface="Times New Roman"/>
              </a:rPr>
              <a:t> </a:t>
            </a:r>
          </a:p>
        </p:txBody>
      </p:sp>
      <p:sp>
        <p:nvSpPr>
          <p:cNvPr id="26" name="Shape 26"/>
          <p:cNvSpPr txBox="1">
            <a:spLocks noGrp="1"/>
          </p:cNvSpPr>
          <p:nvPr>
            <p:ph type="subTitle" idx="1"/>
          </p:nvPr>
        </p:nvSpPr>
        <p:spPr>
          <a:xfrm>
            <a:off x="685799" y="2080887"/>
            <a:ext cx="7772400" cy="873600"/>
          </a:xfrm>
          <a:prstGeom prst="rect">
            <a:avLst/>
          </a:prstGeom>
        </p:spPr>
        <p:txBody>
          <a:bodyPr lIns="91425" tIns="91425" rIns="91425" bIns="91425" anchor="t" anchorCtr="0">
            <a:spAutoFit/>
          </a:bodyPr>
          <a:lstStyle/>
          <a:p>
            <a:pPr lvl="0" rtl="0">
              <a:buNone/>
            </a:pPr>
            <a:r>
              <a:rPr lang="en" sz="1800"/>
              <a:t>Alec Roelke, Tom Tracy II</a:t>
            </a:r>
          </a:p>
          <a:p>
            <a:pPr lvl="0" rtl="0">
              <a:buNone/>
            </a:pPr>
            <a:r>
              <a:rPr lang="en" sz="1800"/>
              <a:t>ECE 6332</a:t>
            </a:r>
          </a:p>
          <a:p>
            <a:pPr lvl="0" rtl="0">
              <a:buNone/>
            </a:pPr>
            <a:r>
              <a:rPr lang="en" sz="1800"/>
              <a:t>Fall 2012</a:t>
            </a:r>
          </a:p>
        </p:txBody>
      </p:sp>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Adding Design Rules</a:t>
            </a:r>
          </a:p>
        </p:txBody>
      </p:sp>
      <p:sp>
        <p:nvSpPr>
          <p:cNvPr id="126" name="Shape 126"/>
          <p:cNvSpPr txBox="1">
            <a:spLocks noGrp="1"/>
          </p:cNvSpPr>
          <p:nvPr>
            <p:ph type="body" idx="1"/>
          </p:nvPr>
        </p:nvSpPr>
        <p:spPr>
          <a:xfrm>
            <a:off x="457200" y="1600200"/>
            <a:ext cx="8229600" cy="1936500"/>
          </a:xfrm>
          <a:prstGeom prst="rect">
            <a:avLst/>
          </a:prstGeom>
        </p:spPr>
        <p:txBody>
          <a:bodyPr lIns="91425" tIns="91425" rIns="91425" bIns="91425" anchor="t" anchorCtr="0">
            <a:spAutoFit/>
          </a:bodyPr>
          <a:lstStyle/>
          <a:p>
            <a:pPr marL="457200" lvl="0" indent="-419100" rtl="0">
              <a:buClr>
                <a:schemeClr val="dk1"/>
              </a:buClr>
              <a:buSzPct val="208333"/>
              <a:buFont typeface="Arial"/>
              <a:buChar char="•"/>
            </a:pPr>
            <a:r>
              <a:rPr lang="en" sz="2400"/>
              <a:t>Define process rules about layer arrangement</a:t>
            </a:r>
          </a:p>
          <a:p>
            <a:pPr marL="457200" lvl="0" indent="-419100" rtl="0">
              <a:buClr>
                <a:schemeClr val="dk1"/>
              </a:buClr>
              <a:buSzPct val="208333"/>
              <a:buFont typeface="Arial"/>
              <a:buChar char="•"/>
            </a:pPr>
            <a:r>
              <a:rPr lang="en" sz="2400"/>
              <a:t>Entirely manual</a:t>
            </a:r>
          </a:p>
          <a:p>
            <a:pPr marL="457200" lvl="0" indent="-419100" rtl="0">
              <a:buClr>
                <a:schemeClr val="dk1"/>
              </a:buClr>
              <a:buSzPct val="208333"/>
              <a:buFont typeface="Arial"/>
              <a:buChar char="•"/>
            </a:pPr>
            <a:r>
              <a:rPr lang="en" sz="2400"/>
              <a:t>Created DRC editor that parses the file and provides editor interface</a:t>
            </a:r>
          </a:p>
        </p:txBody>
      </p:sp>
      <p:sp>
        <p:nvSpPr>
          <p:cNvPr id="127" name="Shape 127"/>
          <p:cNvSpPr/>
          <p:nvPr/>
        </p:nvSpPr>
        <p:spPr>
          <a:xfrm>
            <a:off x="768203" y="3702425"/>
            <a:ext cx="7607592" cy="2134825"/>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Layout to Bitmap</a:t>
            </a:r>
          </a:p>
        </p:txBody>
      </p:sp>
      <p:sp>
        <p:nvSpPr>
          <p:cNvPr id="133" name="Shape 133"/>
          <p:cNvSpPr txBox="1">
            <a:spLocks noGrp="1"/>
          </p:cNvSpPr>
          <p:nvPr>
            <p:ph type="body" idx="1"/>
          </p:nvPr>
        </p:nvSpPr>
        <p:spPr>
          <a:xfrm>
            <a:off x="457200" y="1600200"/>
            <a:ext cx="8229600" cy="1867500"/>
          </a:xfrm>
          <a:prstGeom prst="rect">
            <a:avLst/>
          </a:prstGeom>
        </p:spPr>
        <p:txBody>
          <a:bodyPr lIns="91425" tIns="91425" rIns="91425" bIns="91425" anchor="t" anchorCtr="0">
            <a:spAutoFit/>
          </a:bodyPr>
          <a:lstStyle/>
          <a:p>
            <a:pPr marL="457200" lvl="0" indent="-419100" rtl="0">
              <a:buClr>
                <a:schemeClr val="dk1"/>
              </a:buClr>
              <a:buSzPct val="208333"/>
              <a:buFont typeface="Arial"/>
              <a:buChar char="•"/>
            </a:pPr>
            <a:r>
              <a:rPr lang="en" sz="2400"/>
              <a:t>Printer manufacturers provide proprietary tools</a:t>
            </a:r>
          </a:p>
          <a:p>
            <a:pPr marL="457200" lvl="0" indent="-419100" rtl="0">
              <a:buClr>
                <a:schemeClr val="dk1"/>
              </a:buClr>
              <a:buSzPct val="208333"/>
              <a:buFont typeface="Arial"/>
              <a:buChar char="•"/>
            </a:pPr>
            <a:r>
              <a:rPr lang="en" sz="2400"/>
              <a:t>Francesc Vila Garcia developed a Layout2Bitmap tool that converts GDSII to bitmap</a:t>
            </a:r>
          </a:p>
          <a:p>
            <a:pPr marL="457200" lvl="0" indent="-419100">
              <a:buClr>
                <a:schemeClr val="dk1"/>
              </a:buClr>
              <a:buSzPct val="208333"/>
              <a:buFont typeface="Arial"/>
              <a:buChar char="•"/>
            </a:pPr>
            <a:r>
              <a:rPr lang="en" sz="2400"/>
              <a:t>Waiting on licensing</a:t>
            </a:r>
          </a:p>
        </p:txBody>
      </p:sp>
      <p:sp>
        <p:nvSpPr>
          <p:cNvPr id="134" name="Shape 134"/>
          <p:cNvSpPr/>
          <p:nvPr/>
        </p:nvSpPr>
        <p:spPr>
          <a:xfrm>
            <a:off x="1950475" y="3598725"/>
            <a:ext cx="4702624" cy="2938934"/>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Future Work</a:t>
            </a:r>
          </a:p>
        </p:txBody>
      </p:sp>
      <p:sp>
        <p:nvSpPr>
          <p:cNvPr id="140" name="Shape 140"/>
          <p:cNvSpPr txBox="1">
            <a:spLocks noGrp="1"/>
          </p:cNvSpPr>
          <p:nvPr>
            <p:ph type="body" idx="1"/>
          </p:nvPr>
        </p:nvSpPr>
        <p:spPr>
          <a:xfrm>
            <a:off x="457200" y="1600200"/>
            <a:ext cx="8229600" cy="2097599"/>
          </a:xfrm>
          <a:prstGeom prst="rect">
            <a:avLst/>
          </a:prstGeom>
        </p:spPr>
        <p:txBody>
          <a:bodyPr lIns="91425" tIns="91425" rIns="91425" bIns="91425" anchor="t" anchorCtr="0">
            <a:spAutoFit/>
          </a:bodyPr>
          <a:lstStyle/>
          <a:p>
            <a:pPr marL="457200" lvl="0" indent="-419100" rtl="0">
              <a:spcBef>
                <a:spcPts val="0"/>
              </a:spcBef>
              <a:buClr>
                <a:schemeClr val="dk1"/>
              </a:buClr>
              <a:buSzPct val="208333"/>
              <a:buFont typeface="Arial"/>
              <a:buChar char="•"/>
            </a:pPr>
            <a:r>
              <a:rPr lang="en" sz="2400"/>
              <a:t>Collaborate with Garcia</a:t>
            </a:r>
            <a:r>
              <a:rPr lang="en" sz="2400">
                <a:solidFill>
                  <a:srgbClr val="000000"/>
                </a:solidFill>
              </a:rPr>
              <a:t> and TDK4PE coalition</a:t>
            </a:r>
          </a:p>
          <a:p>
            <a:pPr marL="457200" lvl="0" indent="-419100" rtl="0">
              <a:spcBef>
                <a:spcPts val="0"/>
              </a:spcBef>
              <a:buClr>
                <a:schemeClr val="dk1"/>
              </a:buClr>
              <a:buSzPct val="208333"/>
              <a:buFont typeface="Arial"/>
              <a:buChar char="•"/>
            </a:pPr>
            <a:r>
              <a:rPr lang="en" sz="2400"/>
              <a:t>Automate</a:t>
            </a:r>
          </a:p>
          <a:p>
            <a:pPr marL="914400" lvl="1" indent="-381000" rtl="0">
              <a:spcBef>
                <a:spcPts val="0"/>
              </a:spcBef>
              <a:buClr>
                <a:schemeClr val="dk1"/>
              </a:buClr>
              <a:buSzPct val="80000"/>
              <a:buFont typeface="Courier New"/>
              <a:buChar char="o"/>
            </a:pPr>
            <a:r>
              <a:rPr lang="en"/>
              <a:t>Layer addition</a:t>
            </a:r>
          </a:p>
          <a:p>
            <a:pPr marL="914400" lvl="1" indent="-381000" rtl="0">
              <a:spcBef>
                <a:spcPts val="0"/>
              </a:spcBef>
              <a:buClr>
                <a:schemeClr val="dk1"/>
              </a:buClr>
              <a:buSzPct val="80000"/>
              <a:buFont typeface="Courier New"/>
              <a:buChar char="o"/>
            </a:pPr>
            <a:r>
              <a:rPr lang="en"/>
              <a:t>Device creation</a:t>
            </a:r>
          </a:p>
          <a:p>
            <a:pPr marL="914400" lvl="1" indent="-381000" rtl="0">
              <a:spcBef>
                <a:spcPts val="0"/>
              </a:spcBef>
              <a:buClr>
                <a:schemeClr val="dk1"/>
              </a:buClr>
              <a:buSzPct val="80000"/>
              <a:buFont typeface="Courier New"/>
              <a:buChar char="o"/>
            </a:pPr>
            <a:r>
              <a:rPr lang="en"/>
              <a:t>Rules configuration</a:t>
            </a:r>
          </a:p>
        </p:txBody>
      </p:sp>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Conclusion</a:t>
            </a:r>
          </a:p>
        </p:txBody>
      </p:sp>
      <p:sp>
        <p:nvSpPr>
          <p:cNvPr id="146" name="Shape 146"/>
          <p:cNvSpPr txBox="1">
            <a:spLocks noGrp="1"/>
          </p:cNvSpPr>
          <p:nvPr>
            <p:ph type="body" idx="1"/>
          </p:nvPr>
        </p:nvSpPr>
        <p:spPr>
          <a:xfrm>
            <a:off x="457200" y="1600200"/>
            <a:ext cx="8229600" cy="2170500"/>
          </a:xfrm>
          <a:prstGeom prst="rect">
            <a:avLst/>
          </a:prstGeom>
        </p:spPr>
        <p:txBody>
          <a:bodyPr lIns="91425" tIns="91425" rIns="91425" bIns="91425" anchor="t" anchorCtr="0">
            <a:spAutoFit/>
          </a:bodyPr>
          <a:lstStyle/>
          <a:p>
            <a:pPr marL="457200" lvl="0" indent="-419100" rtl="0">
              <a:buClr>
                <a:schemeClr val="dk1"/>
              </a:buClr>
              <a:buSzPct val="208333"/>
              <a:buFont typeface="Arial"/>
              <a:buChar char="•"/>
            </a:pPr>
            <a:r>
              <a:rPr lang="en" sz="2400"/>
              <a:t>Created tutorials to configure PDK</a:t>
            </a:r>
          </a:p>
          <a:p>
            <a:pPr marL="457200" lvl="0" indent="-419100" rtl="0">
              <a:buClr>
                <a:schemeClr val="dk1"/>
              </a:buClr>
              <a:buSzPct val="208333"/>
              <a:buFont typeface="Arial"/>
              <a:buChar char="•"/>
            </a:pPr>
            <a:r>
              <a:rPr lang="en" sz="2400"/>
              <a:t>Created DRC tool to simplify editing design rules</a:t>
            </a:r>
          </a:p>
          <a:p>
            <a:pPr marL="457200" lvl="0" indent="-419100" rtl="0">
              <a:buClr>
                <a:schemeClr val="dk1"/>
              </a:buClr>
              <a:buSzPct val="208333"/>
              <a:buFont typeface="Arial"/>
              <a:buChar char="•"/>
            </a:pPr>
            <a:r>
              <a:rPr lang="en" sz="2400"/>
              <a:t>Extended OPDK with N-type OTFT</a:t>
            </a:r>
          </a:p>
          <a:p>
            <a:pPr marL="457200" lvl="0" indent="-419100" rtl="0">
              <a:buClr>
                <a:schemeClr val="dk1"/>
              </a:buClr>
              <a:buSzPct val="208333"/>
              <a:buFont typeface="Arial"/>
              <a:buChar char="•"/>
            </a:pPr>
            <a:r>
              <a:rPr lang="en" sz="2400"/>
              <a:t>Collaborating with international group</a:t>
            </a: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Why Printed Electronics?</a:t>
            </a:r>
          </a:p>
        </p:txBody>
      </p:sp>
      <p:sp>
        <p:nvSpPr>
          <p:cNvPr id="32" name="Shape 32"/>
          <p:cNvSpPr txBox="1">
            <a:spLocks noGrp="1"/>
          </p:cNvSpPr>
          <p:nvPr>
            <p:ph type="body" idx="1"/>
          </p:nvPr>
        </p:nvSpPr>
        <p:spPr>
          <a:xfrm>
            <a:off x="457200" y="1600200"/>
            <a:ext cx="8229600" cy="42528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Can be printed with an inkjet printer</a:t>
            </a:r>
          </a:p>
          <a:p>
            <a:pPr marL="457200" lvl="0" indent="-419100" rtl="0">
              <a:buClr>
                <a:schemeClr val="dk1"/>
              </a:buClr>
              <a:buSzPct val="166666"/>
              <a:buFont typeface="Arial"/>
              <a:buChar char="•"/>
            </a:pPr>
            <a:r>
              <a:rPr lang="en"/>
              <a:t>Use organic materials instead of silicon</a:t>
            </a:r>
          </a:p>
          <a:p>
            <a:pPr marL="457200" lvl="0" indent="-419100" rtl="0">
              <a:buClr>
                <a:schemeClr val="dk1"/>
              </a:buClr>
              <a:buSzPct val="166666"/>
              <a:buFont typeface="Arial"/>
              <a:buChar char="•"/>
            </a:pPr>
            <a:r>
              <a:rPr lang="en"/>
              <a:t>Many different substrates (flexible)</a:t>
            </a:r>
          </a:p>
          <a:p>
            <a:pPr marL="457200" lvl="0" indent="-419100" rtl="0">
              <a:buClr>
                <a:schemeClr val="dk1"/>
              </a:buClr>
              <a:buSzPct val="166666"/>
              <a:buFont typeface="Arial"/>
              <a:buChar char="•"/>
            </a:pPr>
            <a:r>
              <a:rPr lang="en"/>
              <a:t>Much cheaper than silicon process</a:t>
            </a:r>
          </a:p>
          <a:p>
            <a:pPr marL="457200" lvl="0" indent="-419100" rtl="0">
              <a:buClr>
                <a:schemeClr val="dk1"/>
              </a:buClr>
              <a:buSzPct val="166666"/>
              <a:buFont typeface="Arial"/>
              <a:buChar char="•"/>
            </a:pPr>
            <a:r>
              <a:rPr lang="en"/>
              <a:t>Much faster to prototype</a:t>
            </a:r>
          </a:p>
          <a:p>
            <a:pPr marL="457200" lvl="0" indent="-419100" rtl="0">
              <a:buClr>
                <a:schemeClr val="dk1"/>
              </a:buClr>
              <a:buSzPct val="166666"/>
              <a:buFont typeface="Arial"/>
              <a:buChar char="•"/>
            </a:pPr>
            <a:r>
              <a:rPr lang="en"/>
              <a:t>Applications</a:t>
            </a:r>
          </a:p>
          <a:p>
            <a:pPr marL="914400" lvl="1" indent="-381000" rtl="0">
              <a:buClr>
                <a:schemeClr val="dk1"/>
              </a:buClr>
              <a:buSzPct val="80000"/>
              <a:buFont typeface="Courier New"/>
              <a:buChar char="o"/>
            </a:pPr>
            <a:r>
              <a:rPr lang="en"/>
              <a:t>Wearable electronics</a:t>
            </a:r>
          </a:p>
          <a:p>
            <a:pPr marL="914400" lvl="1" indent="-381000" rtl="0">
              <a:buClr>
                <a:schemeClr val="dk1"/>
              </a:buClr>
              <a:buSzPct val="80000"/>
              <a:buFont typeface="Courier New"/>
              <a:buChar char="o"/>
            </a:pPr>
            <a:r>
              <a:rPr lang="en"/>
              <a:t>Flexible antennas/displays</a:t>
            </a:r>
          </a:p>
          <a:p>
            <a:pPr marL="914400" lvl="1" indent="-381000" rtl="0">
              <a:buClr>
                <a:schemeClr val="dk1"/>
              </a:buClr>
              <a:buSzPct val="80000"/>
              <a:buFont typeface="Courier New"/>
              <a:buChar char="o"/>
            </a:pPr>
            <a:r>
              <a:rPr lang="en"/>
              <a:t>Materials/Electronics printing hybrid</a:t>
            </a: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Design Flow</a:t>
            </a:r>
          </a:p>
        </p:txBody>
      </p:sp>
      <p:sp>
        <p:nvSpPr>
          <p:cNvPr id="38" name="Shape 38"/>
          <p:cNvSpPr/>
          <p:nvPr/>
        </p:nvSpPr>
        <p:spPr>
          <a:xfrm>
            <a:off x="5785950" y="431040"/>
            <a:ext cx="2432099" cy="1763400"/>
          </a:xfrm>
          <a:prstGeom prst="roundRect">
            <a:avLst>
              <a:gd name="adj" fmla="val 16667"/>
            </a:avLst>
          </a:prstGeom>
          <a:solidFill>
            <a:srgbClr val="6D9EEB"/>
          </a:solidFill>
          <a:ln w="19050" cap="flat">
            <a:solidFill>
              <a:schemeClr val="dk2"/>
            </a:solidFill>
            <a:prstDash val="solid"/>
            <a:round/>
            <a:headEnd type="none" w="med" len="med"/>
            <a:tailEnd type="none" w="med" len="med"/>
          </a:ln>
        </p:spPr>
        <p:txBody>
          <a:bodyPr lIns="91425" tIns="91425" rIns="91425" bIns="91425" anchor="ctr" anchorCtr="0">
            <a:spAutoFit/>
          </a:bodyPr>
          <a:lstStyle/>
          <a:p>
            <a:pPr lvl="0" rtl="0">
              <a:buNone/>
            </a:pPr>
            <a:r>
              <a:rPr lang="en" sz="1800" b="1">
                <a:solidFill>
                  <a:srgbClr val="FFFFFF"/>
                </a:solidFill>
              </a:rPr>
              <a:t>Update Design Kit</a:t>
            </a:r>
          </a:p>
          <a:p>
            <a:pPr marL="457200" lvl="0" indent="-317500" rtl="0">
              <a:buClr>
                <a:srgbClr val="FFFFFF"/>
              </a:buClr>
              <a:buSzPct val="166666"/>
              <a:buFont typeface="Arial"/>
              <a:buChar char="•"/>
            </a:pPr>
            <a:r>
              <a:rPr lang="en" b="1">
                <a:solidFill>
                  <a:srgbClr val="FFFFFF"/>
                </a:solidFill>
              </a:rPr>
              <a:t>Add Layers</a:t>
            </a:r>
          </a:p>
          <a:p>
            <a:pPr marL="457200" lvl="0" indent="-317500" rtl="0">
              <a:buClr>
                <a:srgbClr val="FFFFFF"/>
              </a:buClr>
              <a:buSzPct val="166666"/>
              <a:buFont typeface="Arial"/>
              <a:buChar char="•"/>
            </a:pPr>
            <a:r>
              <a:rPr lang="en" b="1">
                <a:solidFill>
                  <a:srgbClr val="FFFFFF"/>
                </a:solidFill>
              </a:rPr>
              <a:t>Add Devices</a:t>
            </a:r>
          </a:p>
          <a:p>
            <a:pPr marL="457200" lvl="0" indent="-317500" rtl="0">
              <a:buClr>
                <a:srgbClr val="FFFFFF"/>
              </a:buClr>
              <a:buSzPct val="166666"/>
              <a:buFont typeface="Arial"/>
              <a:buChar char="•"/>
            </a:pPr>
            <a:r>
              <a:rPr lang="en" b="1">
                <a:solidFill>
                  <a:srgbClr val="FFFFFF"/>
                </a:solidFill>
              </a:rPr>
              <a:t>Design Rules</a:t>
            </a:r>
          </a:p>
          <a:p>
            <a:pPr marL="457200" lvl="0" indent="-317500" rtl="0">
              <a:buClr>
                <a:srgbClr val="FFFFFF"/>
              </a:buClr>
              <a:buSzPct val="166666"/>
              <a:buFont typeface="Arial"/>
              <a:buChar char="•"/>
            </a:pPr>
            <a:r>
              <a:rPr lang="en" b="1">
                <a:solidFill>
                  <a:srgbClr val="FFFFFF"/>
                </a:solidFill>
              </a:rPr>
              <a:t>Model</a:t>
            </a:r>
          </a:p>
          <a:p>
            <a:endParaRPr lang="en" b="1">
              <a:solidFill>
                <a:srgbClr val="FFFFFF"/>
              </a:solidFill>
            </a:endParaRPr>
          </a:p>
          <a:p>
            <a:endParaRPr lang="en" b="1">
              <a:solidFill>
                <a:srgbClr val="FFFFFF"/>
              </a:solidFill>
            </a:endParaRPr>
          </a:p>
        </p:txBody>
      </p:sp>
      <p:sp>
        <p:nvSpPr>
          <p:cNvPr id="39" name="Shape 39"/>
          <p:cNvSpPr/>
          <p:nvPr/>
        </p:nvSpPr>
        <p:spPr>
          <a:xfrm>
            <a:off x="3652000" y="2021615"/>
            <a:ext cx="1994099" cy="1763400"/>
          </a:xfrm>
          <a:prstGeom prst="roundRect">
            <a:avLst>
              <a:gd name="adj" fmla="val 16667"/>
            </a:avLst>
          </a:prstGeom>
          <a:solidFill>
            <a:srgbClr val="6D9EEB"/>
          </a:solidFill>
          <a:ln w="19050" cap="flat">
            <a:solidFill>
              <a:schemeClr val="dk2"/>
            </a:solidFill>
            <a:prstDash val="solid"/>
            <a:round/>
            <a:headEnd type="none" w="med" len="med"/>
            <a:tailEnd type="none" w="med" len="med"/>
          </a:ln>
        </p:spPr>
        <p:txBody>
          <a:bodyPr lIns="91425" tIns="91425" rIns="91425" bIns="91425" anchor="ctr" anchorCtr="0">
            <a:spAutoFit/>
          </a:bodyPr>
          <a:lstStyle/>
          <a:p>
            <a:pPr lvl="0" algn="ctr" rtl="0">
              <a:buNone/>
            </a:pPr>
            <a:r>
              <a:rPr lang="en" sz="1800" b="1">
                <a:solidFill>
                  <a:srgbClr val="FFFFFF"/>
                </a:solidFill>
              </a:rPr>
              <a:t>Layout</a:t>
            </a:r>
          </a:p>
        </p:txBody>
      </p:sp>
      <p:cxnSp>
        <p:nvCxnSpPr>
          <p:cNvPr id="40" name="Shape 40"/>
          <p:cNvCxnSpPr>
            <a:stCxn id="41" idx="3"/>
            <a:endCxn id="39" idx="1"/>
          </p:cNvCxnSpPr>
          <p:nvPr/>
        </p:nvCxnSpPr>
        <p:spPr>
          <a:xfrm>
            <a:off x="2451299" y="2903315"/>
            <a:ext cx="1200700" cy="0"/>
          </a:xfrm>
          <a:prstGeom prst="straightConnector1">
            <a:avLst/>
          </a:prstGeom>
          <a:noFill/>
          <a:ln w="38100" cap="flat">
            <a:solidFill>
              <a:schemeClr val="dk2"/>
            </a:solidFill>
            <a:prstDash val="solid"/>
            <a:round/>
            <a:headEnd type="none" w="lg" len="lg"/>
            <a:tailEnd type="stealth" w="lg" len="lg"/>
          </a:ln>
        </p:spPr>
      </p:cxnSp>
      <p:sp>
        <p:nvSpPr>
          <p:cNvPr id="42" name="Shape 42"/>
          <p:cNvSpPr/>
          <p:nvPr/>
        </p:nvSpPr>
        <p:spPr>
          <a:xfrm>
            <a:off x="3490625" y="5002642"/>
            <a:ext cx="1994099" cy="1763400"/>
          </a:xfrm>
          <a:prstGeom prst="roundRect">
            <a:avLst>
              <a:gd name="adj" fmla="val 16667"/>
            </a:avLst>
          </a:prstGeom>
          <a:solidFill>
            <a:srgbClr val="E06666"/>
          </a:solidFill>
          <a:ln w="19050" cap="flat">
            <a:solidFill>
              <a:schemeClr val="dk2"/>
            </a:solidFill>
            <a:prstDash val="solid"/>
            <a:round/>
            <a:headEnd type="none" w="med" len="med"/>
            <a:tailEnd type="none" w="med" len="med"/>
          </a:ln>
        </p:spPr>
        <p:txBody>
          <a:bodyPr lIns="91425" tIns="91425" rIns="91425" bIns="91425" anchor="ctr" anchorCtr="0">
            <a:spAutoFit/>
          </a:bodyPr>
          <a:lstStyle/>
          <a:p>
            <a:pPr lvl="0" algn="ctr" rtl="0">
              <a:buNone/>
            </a:pPr>
            <a:r>
              <a:rPr lang="en" sz="1800" b="1">
                <a:solidFill>
                  <a:srgbClr val="FFFFFF"/>
                </a:solidFill>
              </a:rPr>
              <a:t>Layout to Bitmap</a:t>
            </a:r>
          </a:p>
        </p:txBody>
      </p:sp>
      <p:cxnSp>
        <p:nvCxnSpPr>
          <p:cNvPr id="43" name="Shape 43"/>
          <p:cNvCxnSpPr>
            <a:stCxn id="39" idx="2"/>
            <a:endCxn id="44" idx="0"/>
          </p:cNvCxnSpPr>
          <p:nvPr/>
        </p:nvCxnSpPr>
        <p:spPr>
          <a:xfrm>
            <a:off x="4649049" y="3785015"/>
            <a:ext cx="0" cy="1033831"/>
          </a:xfrm>
          <a:prstGeom prst="straightConnector1">
            <a:avLst/>
          </a:prstGeom>
          <a:noFill/>
          <a:ln w="38100" cap="flat">
            <a:solidFill>
              <a:schemeClr val="dk2"/>
            </a:solidFill>
            <a:prstDash val="solid"/>
            <a:round/>
            <a:headEnd type="none" w="lg" len="lg"/>
            <a:tailEnd type="stealth" w="lg" len="lg"/>
          </a:ln>
        </p:spPr>
      </p:cxnSp>
      <p:cxnSp>
        <p:nvCxnSpPr>
          <p:cNvPr id="45" name="Shape 45"/>
          <p:cNvCxnSpPr>
            <a:stCxn id="44" idx="3"/>
            <a:endCxn id="46" idx="1"/>
          </p:cNvCxnSpPr>
          <p:nvPr/>
        </p:nvCxnSpPr>
        <p:spPr>
          <a:xfrm flipH="1">
            <a:off x="4814824" y="5700546"/>
            <a:ext cx="831274" cy="183795"/>
          </a:xfrm>
          <a:prstGeom prst="straightConnector1">
            <a:avLst/>
          </a:prstGeom>
          <a:noFill/>
          <a:ln w="38100" cap="flat">
            <a:solidFill>
              <a:schemeClr val="dk2"/>
            </a:solidFill>
            <a:prstDash val="solid"/>
            <a:round/>
            <a:headEnd type="none" w="lg" len="lg"/>
            <a:tailEnd type="stealth" w="lg" len="lg"/>
          </a:ln>
        </p:spPr>
      </p:cxnSp>
      <p:sp>
        <p:nvSpPr>
          <p:cNvPr id="41" name="Shape 41"/>
          <p:cNvSpPr/>
          <p:nvPr/>
        </p:nvSpPr>
        <p:spPr>
          <a:xfrm>
            <a:off x="457200" y="2021615"/>
            <a:ext cx="1994099" cy="1763400"/>
          </a:xfrm>
          <a:prstGeom prst="roundRect">
            <a:avLst>
              <a:gd name="adj" fmla="val 16667"/>
            </a:avLst>
          </a:prstGeom>
          <a:solidFill>
            <a:srgbClr val="6D9EEB"/>
          </a:solidFill>
          <a:ln w="19050" cap="flat">
            <a:solidFill>
              <a:schemeClr val="dk2"/>
            </a:solidFill>
            <a:prstDash val="solid"/>
            <a:round/>
            <a:headEnd type="none" w="med" len="med"/>
            <a:tailEnd type="none" w="med" len="med"/>
          </a:ln>
        </p:spPr>
        <p:txBody>
          <a:bodyPr lIns="91425" tIns="91425" rIns="91425" bIns="91425" anchor="ctr" anchorCtr="0">
            <a:spAutoFit/>
          </a:bodyPr>
          <a:lstStyle/>
          <a:p>
            <a:pPr lvl="0" algn="ctr" rtl="0">
              <a:buNone/>
            </a:pPr>
            <a:r>
              <a:rPr lang="en" sz="1800" b="1">
                <a:solidFill>
                  <a:srgbClr val="FFFFFF"/>
                </a:solidFill>
              </a:rPr>
              <a:t>Schematic</a:t>
            </a:r>
          </a:p>
        </p:txBody>
      </p:sp>
      <p:sp>
        <p:nvSpPr>
          <p:cNvPr id="47" name="Shape 47"/>
          <p:cNvSpPr/>
          <p:nvPr/>
        </p:nvSpPr>
        <p:spPr>
          <a:xfrm>
            <a:off x="5633450" y="3785015"/>
            <a:ext cx="1071900" cy="1095000"/>
          </a:xfrm>
          <a:prstGeom prst="roundRect">
            <a:avLst>
              <a:gd name="adj" fmla="val 16667"/>
            </a:avLst>
          </a:prstGeom>
          <a:solidFill>
            <a:srgbClr val="6D9EEB"/>
          </a:solidFill>
          <a:ln w="19050" cap="flat">
            <a:solidFill>
              <a:schemeClr val="dk2"/>
            </a:solidFill>
            <a:prstDash val="solid"/>
            <a:round/>
            <a:headEnd type="none" w="med" len="med"/>
            <a:tailEnd type="none" w="med" len="med"/>
          </a:ln>
        </p:spPr>
        <p:txBody>
          <a:bodyPr lIns="91425" tIns="91425" rIns="91425" bIns="91425" anchor="ctr" anchorCtr="0">
            <a:spAutoFit/>
          </a:bodyPr>
          <a:lstStyle/>
          <a:p>
            <a:pPr lvl="0" algn="ctr" rtl="0">
              <a:buNone/>
            </a:pPr>
            <a:r>
              <a:rPr lang="en" sz="1800" b="1">
                <a:solidFill>
                  <a:srgbClr val="FFFFFF"/>
                </a:solidFill>
              </a:rPr>
              <a:t>DRC</a:t>
            </a:r>
          </a:p>
        </p:txBody>
      </p:sp>
      <p:sp>
        <p:nvSpPr>
          <p:cNvPr id="48" name="Shape 48"/>
          <p:cNvSpPr/>
          <p:nvPr/>
        </p:nvSpPr>
        <p:spPr>
          <a:xfrm>
            <a:off x="2515700" y="3840750"/>
            <a:ext cx="1071900" cy="1095000"/>
          </a:xfrm>
          <a:prstGeom prst="roundRect">
            <a:avLst>
              <a:gd name="adj" fmla="val 16667"/>
            </a:avLst>
          </a:prstGeom>
          <a:solidFill>
            <a:srgbClr val="6D9EEB"/>
          </a:solidFill>
          <a:ln w="19050" cap="flat">
            <a:solidFill>
              <a:schemeClr val="dk2"/>
            </a:solidFill>
            <a:prstDash val="solid"/>
            <a:round/>
            <a:headEnd type="none" w="med" len="med"/>
            <a:tailEnd type="none" w="med" len="med"/>
          </a:ln>
        </p:spPr>
        <p:txBody>
          <a:bodyPr lIns="91425" tIns="91425" rIns="91425" bIns="91425" anchor="ctr" anchorCtr="0">
            <a:spAutoFit/>
          </a:bodyPr>
          <a:lstStyle/>
          <a:p>
            <a:pPr lvl="0" algn="ctr" rtl="0">
              <a:buNone/>
            </a:pPr>
            <a:r>
              <a:rPr lang="en" sz="1800" b="1">
                <a:solidFill>
                  <a:srgbClr val="FFFFFF"/>
                </a:solidFill>
              </a:rPr>
              <a:t>LVS</a:t>
            </a:r>
          </a:p>
        </p:txBody>
      </p:sp>
      <p:cxnSp>
        <p:nvCxnSpPr>
          <p:cNvPr id="49" name="Shape 49"/>
          <p:cNvCxnSpPr>
            <a:stCxn id="41" idx="2"/>
            <a:endCxn id="48" idx="1"/>
          </p:cNvCxnSpPr>
          <p:nvPr/>
        </p:nvCxnSpPr>
        <p:spPr>
          <a:xfrm>
            <a:off x="1454249" y="3785015"/>
            <a:ext cx="1061450" cy="603234"/>
          </a:xfrm>
          <a:prstGeom prst="straightConnector1">
            <a:avLst/>
          </a:prstGeom>
          <a:noFill/>
          <a:ln w="38100" cap="flat">
            <a:solidFill>
              <a:schemeClr val="dk2"/>
            </a:solidFill>
            <a:prstDash val="solid"/>
            <a:round/>
            <a:headEnd type="none" w="lg" len="lg"/>
            <a:tailEnd type="stealth" w="lg" len="lg"/>
          </a:ln>
        </p:spPr>
      </p:cxnSp>
      <p:cxnSp>
        <p:nvCxnSpPr>
          <p:cNvPr id="50" name="Shape 50"/>
          <p:cNvCxnSpPr>
            <a:stCxn id="39" idx="2"/>
            <a:endCxn id="48" idx="3"/>
          </p:cNvCxnSpPr>
          <p:nvPr/>
        </p:nvCxnSpPr>
        <p:spPr>
          <a:xfrm flipH="1">
            <a:off x="3587600" y="3785015"/>
            <a:ext cx="1061449" cy="603234"/>
          </a:xfrm>
          <a:prstGeom prst="straightConnector1">
            <a:avLst/>
          </a:prstGeom>
          <a:noFill/>
          <a:ln w="38100" cap="flat">
            <a:solidFill>
              <a:schemeClr val="dk2"/>
            </a:solidFill>
            <a:prstDash val="solid"/>
            <a:round/>
            <a:headEnd type="none" w="lg" len="lg"/>
            <a:tailEnd type="stealth" w="lg" len="lg"/>
          </a:ln>
        </p:spPr>
      </p:cxnSp>
      <p:cxnSp>
        <p:nvCxnSpPr>
          <p:cNvPr id="51" name="Shape 51"/>
          <p:cNvCxnSpPr>
            <a:stCxn id="39" idx="3"/>
            <a:endCxn id="47" idx="0"/>
          </p:cNvCxnSpPr>
          <p:nvPr/>
        </p:nvCxnSpPr>
        <p:spPr>
          <a:xfrm>
            <a:off x="5646099" y="2903315"/>
            <a:ext cx="523300" cy="881699"/>
          </a:xfrm>
          <a:prstGeom prst="straightConnector1">
            <a:avLst/>
          </a:prstGeom>
          <a:noFill/>
          <a:ln w="38100" cap="flat">
            <a:solidFill>
              <a:schemeClr val="dk2"/>
            </a:solidFill>
            <a:prstDash val="solid"/>
            <a:round/>
            <a:headEnd type="none" w="lg" len="lg"/>
            <a:tailEnd type="stealth" w="lg" len="lg"/>
          </a:ln>
        </p:spPr>
      </p:cxnSp>
      <p:sp>
        <p:nvSpPr>
          <p:cNvPr id="52" name="Shape 52"/>
          <p:cNvSpPr/>
          <p:nvPr/>
        </p:nvSpPr>
        <p:spPr>
          <a:xfrm>
            <a:off x="5720135" y="4440735"/>
            <a:ext cx="375229" cy="378111"/>
          </a:xfrm>
          <a:prstGeom prst="rect">
            <a:avLst/>
          </a:prstGeom>
          <a:blipFill>
            <a:blip r:embed="rId3"/>
            <a:stretch>
              <a:fillRect/>
            </a:stretch>
          </a:blipFill>
        </p:spPr>
      </p:sp>
      <p:sp>
        <p:nvSpPr>
          <p:cNvPr id="53" name="Shape 53"/>
          <p:cNvSpPr/>
          <p:nvPr/>
        </p:nvSpPr>
        <p:spPr>
          <a:xfrm>
            <a:off x="2587610" y="4501904"/>
            <a:ext cx="375229" cy="378111"/>
          </a:xfrm>
          <a:prstGeom prst="rect">
            <a:avLst/>
          </a:prstGeom>
          <a:blipFill>
            <a:blip r:embed="rId3"/>
            <a:stretch>
              <a:fillRect/>
            </a:stretch>
          </a:blipFill>
        </p:spPr>
      </p:sp>
      <p:sp>
        <p:nvSpPr>
          <p:cNvPr id="54" name="Shape 54"/>
          <p:cNvSpPr/>
          <p:nvPr/>
        </p:nvSpPr>
        <p:spPr>
          <a:xfrm>
            <a:off x="5914711" y="1717663"/>
            <a:ext cx="375229" cy="378111"/>
          </a:xfrm>
          <a:prstGeom prst="rect">
            <a:avLst/>
          </a:prstGeom>
          <a:blipFill>
            <a:blip r:embed="rId3"/>
            <a:stretch>
              <a:fillRect/>
            </a:stretch>
          </a:blipFill>
        </p:spPr>
      </p:sp>
      <p:sp>
        <p:nvSpPr>
          <p:cNvPr id="55" name="Shape 55"/>
          <p:cNvSpPr/>
          <p:nvPr/>
        </p:nvSpPr>
        <p:spPr>
          <a:xfrm>
            <a:off x="457200" y="4818846"/>
            <a:ext cx="1994099" cy="1763400"/>
          </a:xfrm>
          <a:prstGeom prst="roundRect">
            <a:avLst>
              <a:gd name="adj" fmla="val 16667"/>
            </a:avLst>
          </a:prstGeom>
          <a:solidFill>
            <a:srgbClr val="6D9EEB"/>
          </a:solidFill>
          <a:ln w="19050" cap="flat">
            <a:solidFill>
              <a:schemeClr val="dk2"/>
            </a:solidFill>
            <a:prstDash val="solid"/>
            <a:round/>
            <a:headEnd type="none" w="med" len="med"/>
            <a:tailEnd type="none" w="med" len="med"/>
          </a:ln>
        </p:spPr>
        <p:txBody>
          <a:bodyPr lIns="91425" tIns="91425" rIns="91425" bIns="91425" anchor="ctr" anchorCtr="0">
            <a:spAutoFit/>
          </a:bodyPr>
          <a:lstStyle/>
          <a:p>
            <a:pPr lvl="0" algn="ctr" rtl="0">
              <a:buNone/>
            </a:pPr>
            <a:r>
              <a:rPr lang="en" sz="1800" b="1">
                <a:solidFill>
                  <a:srgbClr val="FFFFFF"/>
                </a:solidFill>
              </a:rPr>
              <a:t>Simulation</a:t>
            </a:r>
          </a:p>
        </p:txBody>
      </p:sp>
      <p:cxnSp>
        <p:nvCxnSpPr>
          <p:cNvPr id="56" name="Shape 56"/>
          <p:cNvCxnSpPr>
            <a:stCxn id="41" idx="2"/>
            <a:endCxn id="55" idx="0"/>
          </p:cNvCxnSpPr>
          <p:nvPr/>
        </p:nvCxnSpPr>
        <p:spPr>
          <a:xfrm>
            <a:off x="1454249" y="3785015"/>
            <a:ext cx="0" cy="1033831"/>
          </a:xfrm>
          <a:prstGeom prst="straightConnector1">
            <a:avLst/>
          </a:prstGeom>
          <a:noFill/>
          <a:ln w="38100" cap="flat">
            <a:solidFill>
              <a:schemeClr val="dk2"/>
            </a:solidFill>
            <a:prstDash val="solid"/>
            <a:round/>
            <a:headEnd type="none" w="lg" len="lg"/>
            <a:tailEnd type="stealth" w="lg" len="lg"/>
          </a:ln>
        </p:spPr>
      </p:cxnSp>
      <p:sp>
        <p:nvSpPr>
          <p:cNvPr id="57" name="Shape 57"/>
          <p:cNvSpPr/>
          <p:nvPr/>
        </p:nvSpPr>
        <p:spPr>
          <a:xfrm>
            <a:off x="613260" y="6056729"/>
            <a:ext cx="375229" cy="378111"/>
          </a:xfrm>
          <a:prstGeom prst="rect">
            <a:avLst/>
          </a:prstGeom>
          <a:blipFill>
            <a:blip r:embed="rId3"/>
            <a:stretch>
              <a:fillRect/>
            </a:stretch>
          </a:blipFill>
        </p:spPr>
      </p:sp>
      <p:grpSp>
        <p:nvGrpSpPr>
          <p:cNvPr id="58" name="Shape 58"/>
          <p:cNvGrpSpPr/>
          <p:nvPr/>
        </p:nvGrpSpPr>
        <p:grpSpPr>
          <a:xfrm>
            <a:off x="501175" y="4477741"/>
            <a:ext cx="5706275" cy="2104505"/>
            <a:chOff x="501175" y="4477741"/>
            <a:chExt cx="5706275" cy="2104505"/>
          </a:xfrm>
        </p:grpSpPr>
        <p:sp>
          <p:nvSpPr>
            <p:cNvPr id="59" name="Shape 59"/>
            <p:cNvSpPr/>
            <p:nvPr/>
          </p:nvSpPr>
          <p:spPr>
            <a:xfrm>
              <a:off x="2475525" y="4576204"/>
              <a:ext cx="599400" cy="426437"/>
            </a:xfrm>
            <a:prstGeom prst="irregularSeal1">
              <a:avLst/>
            </a:prstGeom>
            <a:solidFill>
              <a:srgbClr val="FF0000"/>
            </a:solidFill>
            <a:ln w="19050" cap="flat">
              <a:solidFill>
                <a:schemeClr val="dk2"/>
              </a:solidFill>
              <a:prstDash val="solid"/>
              <a:round/>
              <a:headEnd type="none" w="med" len="med"/>
              <a:tailEnd type="none" w="med" len="med"/>
            </a:ln>
          </p:spPr>
          <p:txBody>
            <a:bodyPr lIns="91425" tIns="91425" rIns="91425" bIns="91425" anchor="ctr" anchorCtr="0">
              <a:spAutoFit/>
            </a:bodyPr>
            <a:lstStyle/>
            <a:p>
              <a:endParaRPr/>
            </a:p>
          </p:txBody>
        </p:sp>
        <p:sp>
          <p:nvSpPr>
            <p:cNvPr id="60" name="Shape 60"/>
            <p:cNvSpPr/>
            <p:nvPr/>
          </p:nvSpPr>
          <p:spPr>
            <a:xfrm>
              <a:off x="5608050" y="4477741"/>
              <a:ext cx="599400" cy="426437"/>
            </a:xfrm>
            <a:prstGeom prst="irregularSeal1">
              <a:avLst/>
            </a:prstGeom>
            <a:solidFill>
              <a:srgbClr val="FF0000"/>
            </a:solidFill>
            <a:ln w="19050" cap="flat">
              <a:solidFill>
                <a:schemeClr val="dk2"/>
              </a:solidFill>
              <a:prstDash val="solid"/>
              <a:round/>
              <a:headEnd type="none" w="med" len="med"/>
              <a:tailEnd type="none" w="med" len="med"/>
            </a:ln>
          </p:spPr>
          <p:txBody>
            <a:bodyPr lIns="91425" tIns="91425" rIns="91425" bIns="91425" anchor="ctr" anchorCtr="0">
              <a:spAutoFit/>
            </a:bodyPr>
            <a:lstStyle/>
            <a:p>
              <a:endParaRPr/>
            </a:p>
          </p:txBody>
        </p:sp>
        <p:sp>
          <p:nvSpPr>
            <p:cNvPr id="61" name="Shape 61"/>
            <p:cNvSpPr/>
            <p:nvPr/>
          </p:nvSpPr>
          <p:spPr>
            <a:xfrm>
              <a:off x="501175" y="6155808"/>
              <a:ext cx="599400" cy="426437"/>
            </a:xfrm>
            <a:prstGeom prst="irregularSeal1">
              <a:avLst/>
            </a:prstGeom>
            <a:solidFill>
              <a:srgbClr val="FF0000"/>
            </a:solidFill>
            <a:ln w="19050" cap="flat">
              <a:solidFill>
                <a:schemeClr val="dk2"/>
              </a:solidFill>
              <a:prstDash val="solid"/>
              <a:round/>
              <a:headEnd type="none" w="med" len="med"/>
              <a:tailEnd type="none" w="med" len="med"/>
            </a:ln>
          </p:spPr>
          <p:txBody>
            <a:bodyPr lIns="91425" tIns="91425" rIns="91425" bIns="91425" anchor="ctr" anchorCtr="0">
              <a:spAutoFit/>
            </a:bodyPr>
            <a:lstStyle/>
            <a:p>
              <a:pPr lvl="0" rtl="0">
                <a:buNone/>
              </a:pPr>
              <a:r>
                <a:rPr lang="en" b="1">
                  <a:solidFill>
                    <a:srgbClr val="FFFFFF"/>
                  </a:solidFill>
                </a:rPr>
                <a:t> </a:t>
              </a:r>
            </a:p>
          </p:txBody>
        </p:sp>
      </p:grpSp>
      <p:sp>
        <p:nvSpPr>
          <p:cNvPr id="62" name="Shape 62"/>
          <p:cNvSpPr/>
          <p:nvPr/>
        </p:nvSpPr>
        <p:spPr>
          <a:xfrm>
            <a:off x="6137541" y="1625187"/>
            <a:ext cx="1728917" cy="1141074"/>
          </a:xfrm>
          <a:prstGeom prst="irregularSeal1">
            <a:avLst/>
          </a:prstGeom>
          <a:solidFill>
            <a:srgbClr val="FF0000"/>
          </a:solidFill>
          <a:ln w="19050" cap="flat">
            <a:solidFill>
              <a:schemeClr val="dk2"/>
            </a:solidFill>
            <a:prstDash val="solid"/>
            <a:round/>
            <a:headEnd type="none" w="med" len="med"/>
            <a:tailEnd type="none" w="med" len="med"/>
          </a:ln>
        </p:spPr>
        <p:txBody>
          <a:bodyPr lIns="91425" tIns="91425" rIns="91425" bIns="91425" anchor="ctr" anchorCtr="0">
            <a:spAutoFit/>
          </a:bodyPr>
          <a:lstStyle/>
          <a:p>
            <a:pPr lvl="0" rtl="0">
              <a:buNone/>
            </a:pPr>
            <a:r>
              <a:rPr lang="en" b="1">
                <a:solidFill>
                  <a:srgbClr val="FFFFFF"/>
                </a:solidFill>
              </a:rPr>
              <a:t>Manual</a:t>
            </a:r>
          </a:p>
        </p:txBody>
      </p:sp>
      <p:sp>
        <p:nvSpPr>
          <p:cNvPr id="63" name="Shape 63"/>
          <p:cNvSpPr/>
          <p:nvPr/>
        </p:nvSpPr>
        <p:spPr>
          <a:xfrm>
            <a:off x="3574950" y="4910744"/>
            <a:ext cx="1994099" cy="1763400"/>
          </a:xfrm>
          <a:prstGeom prst="roundRect">
            <a:avLst>
              <a:gd name="adj" fmla="val 16667"/>
            </a:avLst>
          </a:prstGeom>
          <a:solidFill>
            <a:srgbClr val="76A5AF"/>
          </a:solidFill>
          <a:ln w="19050" cap="flat">
            <a:solidFill>
              <a:schemeClr val="dk2"/>
            </a:solidFill>
            <a:prstDash val="solid"/>
            <a:round/>
            <a:headEnd type="none" w="med" len="med"/>
            <a:tailEnd type="none" w="med" len="med"/>
          </a:ln>
        </p:spPr>
        <p:txBody>
          <a:bodyPr lIns="91425" tIns="91425" rIns="91425" bIns="91425" anchor="ctr" anchorCtr="0">
            <a:spAutoFit/>
          </a:bodyPr>
          <a:lstStyle/>
          <a:p>
            <a:pPr lvl="0" algn="ctr" rtl="0">
              <a:buNone/>
            </a:pPr>
            <a:r>
              <a:rPr lang="en" sz="1800" b="1">
                <a:solidFill>
                  <a:srgbClr val="FFFFFF"/>
                </a:solidFill>
              </a:rPr>
              <a:t>Layout to Bitmap</a:t>
            </a:r>
          </a:p>
        </p:txBody>
      </p:sp>
      <p:sp>
        <p:nvSpPr>
          <p:cNvPr id="44" name="Shape 44"/>
          <p:cNvSpPr/>
          <p:nvPr/>
        </p:nvSpPr>
        <p:spPr>
          <a:xfrm>
            <a:off x="3652000" y="4818846"/>
            <a:ext cx="1994099" cy="1763400"/>
          </a:xfrm>
          <a:prstGeom prst="roundRect">
            <a:avLst>
              <a:gd name="adj" fmla="val 16667"/>
            </a:avLst>
          </a:prstGeom>
          <a:solidFill>
            <a:srgbClr val="6D9EEB"/>
          </a:solidFill>
          <a:ln w="19050" cap="flat">
            <a:solidFill>
              <a:schemeClr val="dk2"/>
            </a:solidFill>
            <a:prstDash val="solid"/>
            <a:round/>
            <a:headEnd type="none" w="med" len="med"/>
            <a:tailEnd type="none" w="med" len="med"/>
          </a:ln>
        </p:spPr>
        <p:txBody>
          <a:bodyPr lIns="91425" tIns="91425" rIns="91425" bIns="91425" anchor="ctr" anchorCtr="0">
            <a:spAutoFit/>
          </a:bodyPr>
          <a:lstStyle/>
          <a:p>
            <a:pPr lvl="0" algn="ctr" rtl="0">
              <a:buNone/>
            </a:pPr>
            <a:r>
              <a:rPr lang="en" sz="1800" b="1">
                <a:solidFill>
                  <a:srgbClr val="FFFFFF"/>
                </a:solidFill>
              </a:rPr>
              <a:t>Layout to Bitmap</a:t>
            </a:r>
          </a:p>
        </p:txBody>
      </p:sp>
      <p:sp>
        <p:nvSpPr>
          <p:cNvPr id="64" name="Shape 64"/>
          <p:cNvSpPr/>
          <p:nvPr/>
        </p:nvSpPr>
        <p:spPr>
          <a:xfrm>
            <a:off x="6546525" y="5002642"/>
            <a:ext cx="1994099" cy="1763400"/>
          </a:xfrm>
          <a:prstGeom prst="roundRect">
            <a:avLst>
              <a:gd name="adj" fmla="val 16667"/>
            </a:avLst>
          </a:prstGeom>
          <a:solidFill>
            <a:srgbClr val="FFE599"/>
          </a:solidFill>
          <a:ln w="19050" cap="flat">
            <a:solidFill>
              <a:schemeClr val="dk2"/>
            </a:solidFill>
            <a:prstDash val="solid"/>
            <a:round/>
            <a:headEnd type="none" w="med" len="med"/>
            <a:tailEnd type="none" w="med" len="med"/>
          </a:ln>
        </p:spPr>
        <p:txBody>
          <a:bodyPr lIns="91425" tIns="91425" rIns="91425" bIns="91425" anchor="ctr" anchorCtr="0">
            <a:spAutoFit/>
          </a:bodyPr>
          <a:lstStyle/>
          <a:p>
            <a:pPr lvl="0" algn="ctr" rtl="0">
              <a:buNone/>
            </a:pPr>
            <a:r>
              <a:rPr lang="en" sz="1800" b="1">
                <a:solidFill>
                  <a:srgbClr val="FFFFFF"/>
                </a:solidFill>
              </a:rPr>
              <a:t>Print</a:t>
            </a:r>
          </a:p>
        </p:txBody>
      </p:sp>
      <p:sp>
        <p:nvSpPr>
          <p:cNvPr id="65" name="Shape 65"/>
          <p:cNvSpPr/>
          <p:nvPr/>
        </p:nvSpPr>
        <p:spPr>
          <a:xfrm>
            <a:off x="6604150" y="4910744"/>
            <a:ext cx="1994099" cy="1763400"/>
          </a:xfrm>
          <a:prstGeom prst="roundRect">
            <a:avLst>
              <a:gd name="adj" fmla="val 16667"/>
            </a:avLst>
          </a:prstGeom>
          <a:solidFill>
            <a:srgbClr val="B4A7D6"/>
          </a:solidFill>
          <a:ln w="19050" cap="flat">
            <a:solidFill>
              <a:schemeClr val="dk2"/>
            </a:solidFill>
            <a:prstDash val="solid"/>
            <a:round/>
            <a:headEnd type="none" w="med" len="med"/>
            <a:tailEnd type="none" w="med" len="med"/>
          </a:ln>
        </p:spPr>
        <p:txBody>
          <a:bodyPr lIns="91425" tIns="91425" rIns="91425" bIns="91425" anchor="ctr" anchorCtr="0">
            <a:spAutoFit/>
          </a:bodyPr>
          <a:lstStyle/>
          <a:p>
            <a:pPr lvl="0" algn="ctr" rtl="0">
              <a:buNone/>
            </a:pPr>
            <a:r>
              <a:rPr lang="en" sz="1800" b="1">
                <a:solidFill>
                  <a:srgbClr val="FFFFFF"/>
                </a:solidFill>
              </a:rPr>
              <a:t>Print</a:t>
            </a:r>
          </a:p>
        </p:txBody>
      </p:sp>
      <p:grpSp>
        <p:nvGrpSpPr>
          <p:cNvPr id="66" name="Shape 66"/>
          <p:cNvGrpSpPr/>
          <p:nvPr/>
        </p:nvGrpSpPr>
        <p:grpSpPr>
          <a:xfrm>
            <a:off x="6680350" y="4818846"/>
            <a:ext cx="1994099" cy="1763400"/>
            <a:chOff x="6512825" y="3102150"/>
            <a:chExt cx="1994099" cy="1763400"/>
          </a:xfrm>
        </p:grpSpPr>
        <p:sp>
          <p:nvSpPr>
            <p:cNvPr id="67" name="Shape 67"/>
            <p:cNvSpPr/>
            <p:nvPr/>
          </p:nvSpPr>
          <p:spPr>
            <a:xfrm>
              <a:off x="6512825" y="3102150"/>
              <a:ext cx="1994099" cy="1763400"/>
            </a:xfrm>
            <a:prstGeom prst="roundRect">
              <a:avLst>
                <a:gd name="adj" fmla="val 16667"/>
              </a:avLst>
            </a:prstGeom>
            <a:solidFill>
              <a:srgbClr val="FFFFFF"/>
            </a:solidFill>
            <a:ln w="19050" cap="flat">
              <a:solidFill>
                <a:schemeClr val="dk2"/>
              </a:solidFill>
              <a:prstDash val="solid"/>
              <a:round/>
              <a:headEnd type="none" w="med" len="med"/>
              <a:tailEnd type="none" w="med" len="med"/>
            </a:ln>
          </p:spPr>
          <p:txBody>
            <a:bodyPr lIns="91425" tIns="91425" rIns="91425" bIns="91425" anchor="ctr" anchorCtr="0">
              <a:spAutoFit/>
            </a:bodyPr>
            <a:lstStyle/>
            <a:p>
              <a:pPr lvl="0" algn="ctr" rtl="0">
                <a:buNone/>
              </a:pPr>
              <a:r>
                <a:rPr lang="en" sz="1800" b="1">
                  <a:solidFill>
                    <a:srgbClr val="FFFFFF"/>
                  </a:solidFill>
                </a:rPr>
                <a:t>Print</a:t>
              </a:r>
            </a:p>
          </p:txBody>
        </p:sp>
        <p:sp>
          <p:nvSpPr>
            <p:cNvPr id="68" name="Shape 68"/>
            <p:cNvSpPr/>
            <p:nvPr/>
          </p:nvSpPr>
          <p:spPr>
            <a:xfrm>
              <a:off x="6685575" y="3185765"/>
              <a:ext cx="1639176" cy="1596168"/>
            </a:xfrm>
            <a:prstGeom prst="rect">
              <a:avLst/>
            </a:prstGeom>
            <a:blipFill>
              <a:blip r:embed="rId4"/>
              <a:stretch>
                <a:fillRect/>
              </a:stretch>
            </a:blipFill>
          </p:spPr>
        </p:sp>
      </p:grpSp>
      <p:cxnSp>
        <p:nvCxnSpPr>
          <p:cNvPr id="69" name="Shape 69"/>
          <p:cNvCxnSpPr>
            <a:stCxn id="44" idx="3"/>
            <a:endCxn id="67" idx="1"/>
          </p:cNvCxnSpPr>
          <p:nvPr/>
        </p:nvCxnSpPr>
        <p:spPr>
          <a:xfrm>
            <a:off x="5646099" y="5700546"/>
            <a:ext cx="1034250" cy="0"/>
          </a:xfrm>
          <a:prstGeom prst="straightConnector1">
            <a:avLst/>
          </a:prstGeom>
          <a:noFill/>
          <a:ln w="38100" cap="flat">
            <a:solidFill>
              <a:schemeClr val="dk2"/>
            </a:solidFill>
            <a:prstDash val="solid"/>
            <a:round/>
            <a:headEnd type="none" w="lg" len="lg"/>
            <a:tailEnd type="stealth" w="lg" len="lg"/>
          </a:ln>
        </p:spPr>
      </p:cxnSp>
      <p:sp>
        <p:nvSpPr>
          <p:cNvPr id="70" name="Shape 70"/>
          <p:cNvSpPr/>
          <p:nvPr/>
        </p:nvSpPr>
        <p:spPr>
          <a:xfrm>
            <a:off x="2120800" y="2095774"/>
            <a:ext cx="276600" cy="276899"/>
          </a:xfrm>
          <a:prstGeom prst="star5">
            <a:avLst>
              <a:gd name="adj" fmla="val 19098"/>
              <a:gd name="hf" fmla="val 105146"/>
              <a:gd name="vf" fmla="val 110557"/>
            </a:avLst>
          </a:prstGeom>
          <a:solidFill>
            <a:srgbClr val="F1C232"/>
          </a:solidFill>
          <a:ln w="19050" cap="flat">
            <a:solidFill>
              <a:schemeClr val="dk2"/>
            </a:solidFill>
            <a:prstDash val="solid"/>
            <a:round/>
            <a:headEnd type="none" w="med" len="med"/>
            <a:tailEnd type="none" w="med" len="med"/>
          </a:ln>
        </p:spPr>
        <p:txBody>
          <a:bodyPr lIns="91425" tIns="91425" rIns="91425" bIns="91425" anchor="ctr" anchorCtr="0">
            <a:spAutoFit/>
          </a:bodyPr>
          <a:lstStyle/>
          <a:p>
            <a:endParaRPr/>
          </a:p>
        </p:txBody>
      </p:sp>
      <p:sp>
        <p:nvSpPr>
          <p:cNvPr id="71" name="Shape 71"/>
          <p:cNvSpPr/>
          <p:nvPr/>
        </p:nvSpPr>
        <p:spPr>
          <a:xfrm>
            <a:off x="5292450" y="2095774"/>
            <a:ext cx="276600" cy="276899"/>
          </a:xfrm>
          <a:prstGeom prst="star5">
            <a:avLst>
              <a:gd name="adj" fmla="val 19098"/>
              <a:gd name="hf" fmla="val 105146"/>
              <a:gd name="vf" fmla="val 110557"/>
            </a:avLst>
          </a:prstGeom>
          <a:solidFill>
            <a:srgbClr val="F1C232"/>
          </a:solidFill>
          <a:ln w="19050" cap="flat">
            <a:solidFill>
              <a:schemeClr val="dk2"/>
            </a:solidFill>
            <a:prstDash val="solid"/>
            <a:round/>
            <a:headEnd type="none" w="med" len="med"/>
            <a:tailEnd type="none" w="med" len="med"/>
          </a:ln>
        </p:spPr>
        <p:txBody>
          <a:bodyPr lIns="91425" tIns="91425" rIns="91425" bIns="91425" anchor="ctr" anchorCtr="0">
            <a:spAutoFit/>
          </a:bodyPr>
          <a:lstStyle/>
          <a:p>
            <a:endParaRPr/>
          </a:p>
        </p:txBody>
      </p:sp>
      <p:sp>
        <p:nvSpPr>
          <p:cNvPr id="72" name="Shape 72"/>
          <p:cNvSpPr/>
          <p:nvPr/>
        </p:nvSpPr>
        <p:spPr>
          <a:xfrm>
            <a:off x="3216012" y="3840750"/>
            <a:ext cx="276600" cy="276899"/>
          </a:xfrm>
          <a:prstGeom prst="star5">
            <a:avLst>
              <a:gd name="adj" fmla="val 19098"/>
              <a:gd name="hf" fmla="val 105146"/>
              <a:gd name="vf" fmla="val 110557"/>
            </a:avLst>
          </a:prstGeom>
          <a:solidFill>
            <a:srgbClr val="F1C232"/>
          </a:solidFill>
          <a:ln w="19050" cap="flat">
            <a:solidFill>
              <a:schemeClr val="dk2"/>
            </a:solidFill>
            <a:prstDash val="solid"/>
            <a:round/>
            <a:headEnd type="none" w="med" len="med"/>
            <a:tailEnd type="none" w="med" len="med"/>
          </a:ln>
        </p:spPr>
        <p:txBody>
          <a:bodyPr lIns="91425" tIns="91425" rIns="91425" bIns="91425" anchor="ctr" anchorCtr="0">
            <a:spAutoFit/>
          </a:bodyPr>
          <a:lstStyle/>
          <a:p>
            <a:endParaRPr/>
          </a:p>
        </p:txBody>
      </p:sp>
      <p:sp>
        <p:nvSpPr>
          <p:cNvPr id="73" name="Shape 73"/>
          <p:cNvSpPr/>
          <p:nvPr/>
        </p:nvSpPr>
        <p:spPr>
          <a:xfrm>
            <a:off x="6403750" y="3785015"/>
            <a:ext cx="276600" cy="276899"/>
          </a:xfrm>
          <a:prstGeom prst="star5">
            <a:avLst>
              <a:gd name="adj" fmla="val 19098"/>
              <a:gd name="hf" fmla="val 105146"/>
              <a:gd name="vf" fmla="val 110557"/>
            </a:avLst>
          </a:prstGeom>
          <a:solidFill>
            <a:srgbClr val="F1C232"/>
          </a:solidFill>
          <a:ln w="19050" cap="flat">
            <a:solidFill>
              <a:schemeClr val="dk2"/>
            </a:solidFill>
            <a:prstDash val="solid"/>
            <a:round/>
            <a:headEnd type="none" w="med" len="med"/>
            <a:tailEnd type="none" w="med" len="med"/>
          </a:ln>
        </p:spPr>
        <p:txBody>
          <a:bodyPr lIns="91425" tIns="91425" rIns="91425" bIns="91425" anchor="ctr" anchorCtr="0">
            <a:spAutoFit/>
          </a:bodyPr>
          <a:lstStyle/>
          <a:p>
            <a:endParaRPr/>
          </a:p>
        </p:txBody>
      </p:sp>
      <p:sp>
        <p:nvSpPr>
          <p:cNvPr id="74" name="Shape 74"/>
          <p:cNvSpPr/>
          <p:nvPr/>
        </p:nvSpPr>
        <p:spPr>
          <a:xfrm>
            <a:off x="2120800" y="4880015"/>
            <a:ext cx="276600" cy="276899"/>
          </a:xfrm>
          <a:prstGeom prst="star5">
            <a:avLst>
              <a:gd name="adj" fmla="val 19098"/>
              <a:gd name="hf" fmla="val 105146"/>
              <a:gd name="vf" fmla="val 110557"/>
            </a:avLst>
          </a:prstGeom>
          <a:solidFill>
            <a:srgbClr val="F1C232"/>
          </a:solidFill>
          <a:ln w="19050" cap="flat">
            <a:solidFill>
              <a:schemeClr val="dk2"/>
            </a:solidFill>
            <a:prstDash val="solid"/>
            <a:round/>
            <a:headEnd type="none" w="med" len="med"/>
            <a:tailEnd type="none" w="med" len="med"/>
          </a:ln>
        </p:spPr>
        <p:txBody>
          <a:bodyPr lIns="91425" tIns="91425" rIns="91425" bIns="91425" anchor="ctr" anchorCtr="0">
            <a:spAutoFit/>
          </a:bodyPr>
          <a:lstStyle/>
          <a:p>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par>
                                <p:cTn id="8" presetID="10" presetClass="entr" presetSubtype="0"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Problem Statement</a:t>
            </a:r>
          </a:p>
        </p:txBody>
      </p:sp>
      <p:sp>
        <p:nvSpPr>
          <p:cNvPr id="80" name="Shape 80"/>
          <p:cNvSpPr txBox="1">
            <a:spLocks noGrp="1"/>
          </p:cNvSpPr>
          <p:nvPr>
            <p:ph type="body" idx="1"/>
          </p:nvPr>
        </p:nvSpPr>
        <p:spPr>
          <a:xfrm>
            <a:off x="457200" y="1600200"/>
            <a:ext cx="8229600" cy="1590600"/>
          </a:xfrm>
          <a:prstGeom prst="rect">
            <a:avLst/>
          </a:prstGeom>
        </p:spPr>
        <p:txBody>
          <a:bodyPr lIns="91425" tIns="91425" rIns="91425" bIns="91425" anchor="t" anchorCtr="0">
            <a:spAutoFit/>
          </a:bodyPr>
          <a:lstStyle/>
          <a:p>
            <a:pPr lvl="0" rtl="0">
              <a:buNone/>
            </a:pPr>
            <a:r>
              <a:rPr lang="en" sz="1800">
                <a:solidFill>
                  <a:srgbClr val="000000"/>
                </a:solidFill>
              </a:rPr>
              <a:t>Printed electronics still lacks a standardized design flow. There are several competing printer manufacturers selling design kits and materials that are meant to only be used with their hardware. This makes collaboration and experimental replication difficult.</a:t>
            </a:r>
          </a:p>
          <a:p>
            <a:endParaRPr lang="en" sz="1800">
              <a:solidFill>
                <a:srgbClr val="000000"/>
              </a:solidFill>
            </a:endParaRPr>
          </a:p>
          <a:p>
            <a:endParaRPr lang="en" sz="1800">
              <a:solidFill>
                <a:srgbClr val="000000"/>
              </a:solidFill>
            </a:endParaRPr>
          </a:p>
        </p:txBody>
      </p:sp>
      <p:sp>
        <p:nvSpPr>
          <p:cNvPr id="81" name="Shape 81"/>
          <p:cNvSpPr txBox="1">
            <a:spLocks noGrp="1"/>
          </p:cNvSpPr>
          <p:nvPr>
            <p:ph type="body" idx="2"/>
          </p:nvPr>
        </p:nvSpPr>
        <p:spPr>
          <a:xfrm>
            <a:off x="457200" y="4103925"/>
            <a:ext cx="8229600" cy="2120700"/>
          </a:xfrm>
          <a:prstGeom prst="rect">
            <a:avLst/>
          </a:prstGeom>
        </p:spPr>
        <p:txBody>
          <a:bodyPr lIns="91425" tIns="91425" rIns="91425" bIns="91425" anchor="t" anchorCtr="0">
            <a:spAutoFit/>
          </a:bodyPr>
          <a:lstStyle/>
          <a:p>
            <a:pPr lvl="0" rtl="0">
              <a:buNone/>
            </a:pPr>
            <a:r>
              <a:rPr lang="en" sz="3600" b="1">
                <a:solidFill>
                  <a:srgbClr val="FF0000"/>
                </a:solidFill>
              </a:rPr>
              <a:t>Solution Statement</a:t>
            </a:r>
          </a:p>
          <a:p>
            <a:endParaRPr lang="en" sz="3600" b="1">
              <a:solidFill>
                <a:srgbClr val="FF0000"/>
              </a:solidFill>
            </a:endParaRPr>
          </a:p>
          <a:p>
            <a:pPr lvl="0" rtl="0">
              <a:buNone/>
            </a:pPr>
            <a:r>
              <a:rPr lang="en" sz="1800">
                <a:solidFill>
                  <a:srgbClr val="000000"/>
                </a:solidFill>
              </a:rPr>
              <a:t>Develop a configurable design flow for the design, simulation, verification, and printing of printed electronics that is meant to work with all printing materials and printers.</a:t>
            </a:r>
          </a:p>
          <a:p>
            <a:endParaRPr lang="en" sz="1800">
              <a:solidFill>
                <a:srgbClr val="000000"/>
              </a:solidFill>
            </a:endParaRPr>
          </a:p>
          <a:p>
            <a:endParaRPr lang="en" sz="1800">
              <a:solidFill>
                <a:srgbClr val="000000"/>
              </a:solidFill>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OPDK: Organic Process Design Kit</a:t>
            </a:r>
          </a:p>
        </p:txBody>
      </p:sp>
      <p:sp>
        <p:nvSpPr>
          <p:cNvPr id="87" name="Shape 87"/>
          <p:cNvSpPr txBox="1">
            <a:spLocks noGrp="1"/>
          </p:cNvSpPr>
          <p:nvPr>
            <p:ph type="body" idx="1"/>
          </p:nvPr>
        </p:nvSpPr>
        <p:spPr>
          <a:xfrm>
            <a:off x="457200" y="1600200"/>
            <a:ext cx="8229600" cy="3365699"/>
          </a:xfrm>
          <a:prstGeom prst="rect">
            <a:avLst/>
          </a:prstGeom>
        </p:spPr>
        <p:txBody>
          <a:bodyPr lIns="91425" tIns="91425" rIns="91425" bIns="91425" anchor="t" anchorCtr="0">
            <a:spAutoFit/>
          </a:bodyPr>
          <a:lstStyle/>
          <a:p>
            <a:pPr marL="457200" lvl="0" indent="-419100" rtl="0">
              <a:buClr>
                <a:schemeClr val="dk1"/>
              </a:buClr>
              <a:buSzPct val="208333"/>
              <a:buFont typeface="Arial"/>
              <a:buChar char="•"/>
            </a:pPr>
            <a:r>
              <a:rPr lang="en" sz="2400"/>
              <a:t>Created by University of Minnesota's Wei Zhang, Ph.D</a:t>
            </a:r>
          </a:p>
          <a:p>
            <a:pPr marL="457200" lvl="0" indent="-419100" rtl="0">
              <a:buClr>
                <a:schemeClr val="dk1"/>
              </a:buClr>
              <a:buSzPct val="208333"/>
              <a:buFont typeface="Arial"/>
              <a:buChar char="•"/>
            </a:pPr>
            <a:r>
              <a:rPr lang="en" sz="2400"/>
              <a:t>Design of printable Organic Thin Film Transistors (OTFTs)</a:t>
            </a:r>
          </a:p>
          <a:p>
            <a:pPr marL="457200" lvl="0" indent="-419100" rtl="0">
              <a:buClr>
                <a:schemeClr val="dk1"/>
              </a:buClr>
              <a:buSzPct val="208333"/>
              <a:buFont typeface="Arial"/>
              <a:buChar char="•"/>
            </a:pPr>
            <a:r>
              <a:rPr lang="en" sz="2400"/>
              <a:t>Devices</a:t>
            </a:r>
          </a:p>
          <a:p>
            <a:pPr marL="914400" lvl="1" indent="-381000" rtl="0">
              <a:buClr>
                <a:schemeClr val="dk1"/>
              </a:buClr>
              <a:buSzPct val="133333"/>
              <a:buFont typeface="Courier New"/>
              <a:buChar char="o"/>
            </a:pPr>
            <a:r>
              <a:rPr lang="en" sz="1800"/>
              <a:t>PTFT_P3HT_TG: Top-Gated P-type OTFT</a:t>
            </a:r>
          </a:p>
          <a:p>
            <a:pPr marL="914400" lvl="1" indent="-381000" rtl="0">
              <a:buClr>
                <a:schemeClr val="dk1"/>
              </a:buClr>
              <a:buSzPct val="133333"/>
              <a:buFont typeface="Courier New"/>
              <a:buChar char="o"/>
            </a:pPr>
            <a:r>
              <a:rPr lang="en" sz="1800"/>
              <a:t>TFT_CNT_TG: Top-Gated Pass TFT</a:t>
            </a:r>
          </a:p>
          <a:p>
            <a:pPr marL="914400" lvl="1" indent="-381000" rtl="0">
              <a:buClr>
                <a:schemeClr val="dk1"/>
              </a:buClr>
              <a:buSzPct val="133333"/>
              <a:buFont typeface="Courier New"/>
              <a:buChar char="o"/>
            </a:pPr>
            <a:r>
              <a:rPr lang="en" sz="1800"/>
              <a:t>Resistor</a:t>
            </a:r>
          </a:p>
          <a:p>
            <a:pPr marL="914400" lvl="1" indent="-381000" rtl="0">
              <a:buClr>
                <a:schemeClr val="dk1"/>
              </a:buClr>
              <a:buSzPct val="133333"/>
              <a:buFont typeface="Courier New"/>
              <a:buChar char="o"/>
            </a:pPr>
            <a:r>
              <a:rPr lang="en" sz="1800"/>
              <a:t>Capacitor</a:t>
            </a:r>
          </a:p>
        </p:txBody>
      </p:sp>
      <p:sp>
        <p:nvSpPr>
          <p:cNvPr id="88" name="Shape 88"/>
          <p:cNvSpPr/>
          <p:nvPr/>
        </p:nvSpPr>
        <p:spPr>
          <a:xfrm>
            <a:off x="6249675" y="3229875"/>
            <a:ext cx="983296" cy="542523"/>
          </a:xfrm>
          <a:prstGeom prst="rect">
            <a:avLst/>
          </a:prstGeom>
          <a:blipFill>
            <a:blip r:embed="rId3"/>
            <a:stretch>
              <a:fillRect/>
            </a:stretch>
          </a:blipFill>
        </p:spPr>
      </p:sp>
      <p:sp>
        <p:nvSpPr>
          <p:cNvPr id="89" name="Shape 89"/>
          <p:cNvSpPr/>
          <p:nvPr/>
        </p:nvSpPr>
        <p:spPr>
          <a:xfrm>
            <a:off x="6116082" y="3772398"/>
            <a:ext cx="2570717" cy="790447"/>
          </a:xfrm>
          <a:prstGeom prst="rect">
            <a:avLst/>
          </a:prstGeom>
          <a:blipFill>
            <a:blip r:embed="rId4"/>
            <a:stretch>
              <a:fillRect/>
            </a:stretch>
          </a:blipFill>
        </p:spPr>
      </p:sp>
      <p:sp>
        <p:nvSpPr>
          <p:cNvPr id="90" name="Shape 90"/>
          <p:cNvSpPr txBox="1"/>
          <p:nvPr/>
        </p:nvSpPr>
        <p:spPr>
          <a:xfrm>
            <a:off x="3215150" y="6049900"/>
            <a:ext cx="3115200" cy="752400"/>
          </a:xfrm>
          <a:prstGeom prst="rect">
            <a:avLst/>
          </a:prstGeom>
        </p:spPr>
        <p:txBody>
          <a:bodyPr lIns="91425" tIns="91425" rIns="91425" bIns="91425" anchor="ctr" anchorCtr="0">
            <a:spAutoFit/>
          </a:bodyPr>
          <a:lstStyle/>
          <a:p>
            <a:pPr lvl="0" rtl="0">
              <a:buNone/>
            </a:pPr>
            <a:r>
              <a:rPr lang="en" sz="1000"/>
              <a:t>W. Zhang. University of Minnesota VLSI Group. </a:t>
            </a:r>
            <a:r>
              <a:rPr lang="en" sz="1000" i="1"/>
              <a:t>The Organic Process Design Kit (OPDK)</a:t>
            </a:r>
            <a:r>
              <a:rPr lang="en" sz="1000"/>
              <a:t>. 2011</a:t>
            </a:r>
          </a:p>
        </p:txBody>
      </p:sp>
      <p:sp>
        <p:nvSpPr>
          <p:cNvPr id="91" name="Shape 91"/>
          <p:cNvSpPr txBox="1"/>
          <p:nvPr/>
        </p:nvSpPr>
        <p:spPr>
          <a:xfrm>
            <a:off x="726150" y="4806375"/>
            <a:ext cx="3803699" cy="506999"/>
          </a:xfrm>
          <a:prstGeom prst="rect">
            <a:avLst/>
          </a:prstGeom>
          <a:noFill/>
        </p:spPr>
        <p:txBody>
          <a:bodyPr lIns="91425" tIns="91425" rIns="91425" bIns="91425" anchor="t" anchorCtr="0">
            <a:spAutoFit/>
          </a:bodyPr>
          <a:lstStyle/>
          <a:p>
            <a:pPr lvl="0">
              <a:buNone/>
            </a:pPr>
            <a:r>
              <a:rPr lang="en"/>
              <a:t>	</a:t>
            </a:r>
            <a:r>
              <a:rPr lang="en" sz="1800">
                <a:solidFill>
                  <a:srgbClr val="FF0000"/>
                </a:solidFill>
              </a:rPr>
              <a:t>N-Type TFT? :(</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fade">
                                      <p:cBhvr>
                                        <p:cTn id="7"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lgn="ctr">
              <a:buNone/>
            </a:pPr>
            <a:r>
              <a:rPr lang="en"/>
              <a:t>Developing a Configurable Design Flow</a:t>
            </a:r>
          </a:p>
        </p:txBody>
      </p:sp>
      <p:sp>
        <p:nvSpPr>
          <p:cNvPr id="97" name="Shape 97"/>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1"/>
              </a:buClr>
              <a:buSzPct val="166666"/>
              <a:buFont typeface="Arial"/>
              <a:buChar char="•"/>
            </a:pPr>
            <a:r>
              <a:rPr lang="en"/>
              <a:t>Add new materials</a:t>
            </a:r>
          </a:p>
          <a:p>
            <a:pPr marL="457200" lvl="0" indent="-419100" rtl="0">
              <a:buClr>
                <a:schemeClr val="dk1"/>
              </a:buClr>
              <a:buSzPct val="166666"/>
              <a:buFont typeface="Arial"/>
              <a:buChar char="•"/>
            </a:pPr>
            <a:r>
              <a:rPr lang="en"/>
              <a:t>Add new devices</a:t>
            </a:r>
          </a:p>
          <a:p>
            <a:pPr marL="457200" lvl="0" indent="-419100" rtl="0">
              <a:buClr>
                <a:schemeClr val="dk1"/>
              </a:buClr>
              <a:buSzPct val="166666"/>
              <a:buFont typeface="Arial"/>
              <a:buChar char="•"/>
            </a:pPr>
            <a:r>
              <a:rPr lang="en"/>
              <a:t>Add design rules</a:t>
            </a:r>
          </a:p>
          <a:p>
            <a:pPr marL="457200" lvl="0" indent="-419100" rtl="0">
              <a:buClr>
                <a:schemeClr val="dk1"/>
              </a:buClr>
              <a:buSzPct val="166666"/>
              <a:buFont typeface="Arial"/>
              <a:buChar char="•"/>
            </a:pPr>
            <a:r>
              <a:rPr lang="en"/>
              <a:t>Conversion to printable format</a:t>
            </a:r>
          </a:p>
        </p:txBody>
      </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Adding New Materials</a:t>
            </a:r>
          </a:p>
        </p:txBody>
      </p:sp>
      <p:sp>
        <p:nvSpPr>
          <p:cNvPr id="103" name="Shape 103"/>
          <p:cNvSpPr txBox="1">
            <a:spLocks noGrp="1"/>
          </p:cNvSpPr>
          <p:nvPr>
            <p:ph type="body" idx="1"/>
          </p:nvPr>
        </p:nvSpPr>
        <p:spPr>
          <a:xfrm>
            <a:off x="457200" y="1600200"/>
            <a:ext cx="8229600" cy="1613699"/>
          </a:xfrm>
          <a:prstGeom prst="rect">
            <a:avLst/>
          </a:prstGeom>
        </p:spPr>
        <p:txBody>
          <a:bodyPr lIns="91425" tIns="91425" rIns="91425" bIns="91425" anchor="t" anchorCtr="0">
            <a:spAutoFit/>
          </a:bodyPr>
          <a:lstStyle/>
          <a:p>
            <a:pPr marL="457200" lvl="0" indent="-381000" rtl="0">
              <a:buClr>
                <a:schemeClr val="dk1"/>
              </a:buClr>
              <a:buSzPct val="166666"/>
              <a:buFont typeface="Arial"/>
              <a:buChar char="•"/>
            </a:pPr>
            <a:r>
              <a:rPr lang="en" sz="2400"/>
              <a:t>Materials are represented as layers in Cadence</a:t>
            </a:r>
          </a:p>
          <a:p>
            <a:pPr marL="457200" lvl="0" indent="-381000" rtl="0">
              <a:buClr>
                <a:schemeClr val="dk1"/>
              </a:buClr>
              <a:buSzPct val="166666"/>
              <a:buFont typeface="Arial"/>
              <a:buChar char="•"/>
            </a:pPr>
            <a:r>
              <a:rPr lang="en" sz="2400"/>
              <a:t>Layers are stored in the techfile</a:t>
            </a:r>
          </a:p>
          <a:p>
            <a:pPr marL="457200" lvl="0" indent="-381000" rtl="0">
              <a:buClr>
                <a:schemeClr val="dk1"/>
              </a:buClr>
              <a:buSzPct val="166666"/>
              <a:buFont typeface="Arial"/>
              <a:buChar char="•"/>
            </a:pPr>
            <a:r>
              <a:rPr lang="en" sz="2400"/>
              <a:t>Use DEFT to edit the OPDK techfile</a:t>
            </a:r>
          </a:p>
          <a:p>
            <a:pPr marL="914400" lvl="1" indent="-381000" rtl="0">
              <a:buClr>
                <a:schemeClr val="dk1"/>
              </a:buClr>
              <a:buSzPct val="80000"/>
              <a:buFont typeface="Courier New"/>
              <a:buChar char="o"/>
            </a:pPr>
            <a:r>
              <a:rPr lang="en"/>
              <a:t>Add layer name, display properties, priority</a:t>
            </a:r>
          </a:p>
        </p:txBody>
      </p:sp>
      <p:sp>
        <p:nvSpPr>
          <p:cNvPr id="104" name="Shape 104"/>
          <p:cNvSpPr/>
          <p:nvPr/>
        </p:nvSpPr>
        <p:spPr>
          <a:xfrm>
            <a:off x="694125" y="3213900"/>
            <a:ext cx="7620000" cy="3164946"/>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Adding New Devices</a:t>
            </a:r>
          </a:p>
        </p:txBody>
      </p:sp>
      <p:sp>
        <p:nvSpPr>
          <p:cNvPr id="110" name="Shape 110"/>
          <p:cNvSpPr txBox="1">
            <a:spLocks noGrp="1"/>
          </p:cNvSpPr>
          <p:nvPr>
            <p:ph type="body" idx="1"/>
          </p:nvPr>
        </p:nvSpPr>
        <p:spPr>
          <a:xfrm>
            <a:off x="457200" y="1600200"/>
            <a:ext cx="8229600" cy="2443499"/>
          </a:xfrm>
          <a:prstGeom prst="rect">
            <a:avLst/>
          </a:prstGeom>
        </p:spPr>
        <p:txBody>
          <a:bodyPr lIns="91425" tIns="91425" rIns="91425" bIns="91425" anchor="t" anchorCtr="0">
            <a:spAutoFit/>
          </a:bodyPr>
          <a:lstStyle/>
          <a:p>
            <a:pPr marL="457200" lvl="0" indent="-381000" rtl="0">
              <a:buClr>
                <a:schemeClr val="dk1"/>
              </a:buClr>
              <a:buSzPct val="166666"/>
              <a:buFont typeface="Arial"/>
              <a:buChar char="•"/>
            </a:pPr>
            <a:r>
              <a:rPr lang="en" sz="2400"/>
              <a:t>Devices are stored in databases by Cadence</a:t>
            </a:r>
          </a:p>
          <a:p>
            <a:pPr marL="457200" lvl="0" indent="-381000" rtl="0">
              <a:buClr>
                <a:schemeClr val="dk1"/>
              </a:buClr>
              <a:buSzPct val="166666"/>
              <a:buFont typeface="Arial"/>
              <a:buChar char="•"/>
            </a:pPr>
            <a:r>
              <a:rPr lang="en" sz="2400"/>
              <a:t>The databases contain information about:</a:t>
            </a:r>
          </a:p>
          <a:p>
            <a:pPr marL="914400" lvl="1" indent="-381000" rtl="0">
              <a:buClr>
                <a:schemeClr val="dk1"/>
              </a:buClr>
              <a:buSzPct val="80000"/>
              <a:buFont typeface="Courier New"/>
              <a:buChar char="o"/>
            </a:pPr>
            <a:r>
              <a:rPr lang="en"/>
              <a:t>sizes</a:t>
            </a:r>
          </a:p>
          <a:p>
            <a:pPr marL="914400" lvl="1" indent="-381000" rtl="0">
              <a:buClr>
                <a:schemeClr val="dk1"/>
              </a:buClr>
              <a:buSzPct val="80000"/>
              <a:buFont typeface="Courier New"/>
              <a:buChar char="o"/>
            </a:pPr>
            <a:r>
              <a:rPr lang="en"/>
              <a:t>associated layers</a:t>
            </a:r>
          </a:p>
          <a:p>
            <a:pPr marL="914400" lvl="1" indent="-381000" rtl="0">
              <a:buClr>
                <a:schemeClr val="dk1"/>
              </a:buClr>
              <a:buSzPct val="80000"/>
              <a:buFont typeface="Courier New"/>
              <a:buChar char="o"/>
            </a:pPr>
            <a:r>
              <a:rPr lang="en"/>
              <a:t>parameters (for PCell)</a:t>
            </a:r>
          </a:p>
          <a:p>
            <a:pPr marL="914400" lvl="1" indent="-381000" rtl="0">
              <a:buClr>
                <a:schemeClr val="dk1"/>
              </a:buClr>
              <a:buSzPct val="80000"/>
              <a:buFont typeface="Courier New"/>
              <a:buChar char="o"/>
            </a:pPr>
            <a:r>
              <a:rPr lang="en"/>
              <a:t>model</a:t>
            </a:r>
          </a:p>
          <a:p>
            <a:pPr marL="457200" lvl="0" indent="-381000" rtl="0">
              <a:buClr>
                <a:schemeClr val="dk1"/>
              </a:buClr>
              <a:buSzPct val="166666"/>
              <a:buFont typeface="Arial"/>
              <a:buChar char="•"/>
            </a:pPr>
            <a:r>
              <a:rPr lang="en" sz="2400"/>
              <a:t>Edit LVS</a:t>
            </a:r>
          </a:p>
        </p:txBody>
      </p:sp>
      <p:sp>
        <p:nvSpPr>
          <p:cNvPr id="111" name="Shape 111"/>
          <p:cNvSpPr/>
          <p:nvPr/>
        </p:nvSpPr>
        <p:spPr>
          <a:xfrm>
            <a:off x="4559210" y="3731939"/>
            <a:ext cx="4127590" cy="2804394"/>
          </a:xfrm>
          <a:prstGeom prst="rect">
            <a:avLst/>
          </a:prstGeom>
          <a:blipFill>
            <a:blip r:embed="rId3"/>
            <a:stretch>
              <a:fillRect/>
            </a:stretch>
          </a:blipFill>
        </p:spPr>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Simulation</a:t>
            </a:r>
          </a:p>
        </p:txBody>
      </p:sp>
      <p:sp>
        <p:nvSpPr>
          <p:cNvPr id="117" name="Shape 117"/>
          <p:cNvSpPr txBox="1">
            <a:spLocks noGrp="1"/>
          </p:cNvSpPr>
          <p:nvPr>
            <p:ph type="body" idx="1"/>
          </p:nvPr>
        </p:nvSpPr>
        <p:spPr>
          <a:xfrm>
            <a:off x="457200" y="1600200"/>
            <a:ext cx="8229600" cy="1636799"/>
          </a:xfrm>
          <a:prstGeom prst="rect">
            <a:avLst/>
          </a:prstGeom>
        </p:spPr>
        <p:txBody>
          <a:bodyPr lIns="91425" tIns="91425" rIns="91425" bIns="91425" anchor="t" anchorCtr="0">
            <a:spAutoFit/>
          </a:bodyPr>
          <a:lstStyle/>
          <a:p>
            <a:pPr marL="457200" lvl="0" indent="-419100" rtl="0">
              <a:buClr>
                <a:schemeClr val="dk1"/>
              </a:buClr>
              <a:buSzPct val="208333"/>
              <a:buFont typeface="Arial"/>
              <a:buChar char="•"/>
            </a:pPr>
            <a:r>
              <a:rPr lang="en" sz="2400"/>
              <a:t>Added n-type layer and created NTFT_BBL_TG device</a:t>
            </a:r>
          </a:p>
          <a:p>
            <a:pPr marL="457200" lvl="0" indent="-419100" rtl="0">
              <a:buClr>
                <a:schemeClr val="dk1"/>
              </a:buClr>
              <a:buSzPct val="208333"/>
              <a:buFont typeface="Arial"/>
              <a:buChar char="•"/>
            </a:pPr>
            <a:r>
              <a:rPr lang="en" sz="2400"/>
              <a:t>Added model for device.</a:t>
            </a:r>
          </a:p>
          <a:p>
            <a:pPr marL="457200" lvl="0" indent="-419100">
              <a:buClr>
                <a:schemeClr val="dk1"/>
              </a:buClr>
              <a:buSzPct val="208333"/>
              <a:buFont typeface="Arial"/>
              <a:buChar char="•"/>
            </a:pPr>
            <a:r>
              <a:rPr lang="en" sz="2400"/>
              <a:t>Created inverter schematic and simulated</a:t>
            </a:r>
          </a:p>
        </p:txBody>
      </p:sp>
      <p:sp>
        <p:nvSpPr>
          <p:cNvPr id="118" name="Shape 118"/>
          <p:cNvSpPr/>
          <p:nvPr/>
        </p:nvSpPr>
        <p:spPr>
          <a:xfrm>
            <a:off x="786305" y="3237000"/>
            <a:ext cx="2390012" cy="1766620"/>
          </a:xfrm>
          <a:prstGeom prst="rect">
            <a:avLst/>
          </a:prstGeom>
          <a:blipFill>
            <a:blip r:embed="rId3"/>
            <a:stretch>
              <a:fillRect/>
            </a:stretch>
          </a:blipFill>
        </p:spPr>
      </p:sp>
      <p:sp>
        <p:nvSpPr>
          <p:cNvPr id="119" name="Shape 119"/>
          <p:cNvSpPr/>
          <p:nvPr/>
        </p:nvSpPr>
        <p:spPr>
          <a:xfrm>
            <a:off x="801786" y="5055471"/>
            <a:ext cx="2359050" cy="1802528"/>
          </a:xfrm>
          <a:prstGeom prst="rect">
            <a:avLst/>
          </a:prstGeom>
          <a:blipFill>
            <a:blip r:embed="rId4"/>
            <a:stretch>
              <a:fillRect/>
            </a:stretch>
          </a:blipFill>
        </p:spPr>
      </p:sp>
      <p:sp>
        <p:nvSpPr>
          <p:cNvPr id="120" name="Shape 120"/>
          <p:cNvSpPr/>
          <p:nvPr/>
        </p:nvSpPr>
        <p:spPr>
          <a:xfrm>
            <a:off x="3984175" y="3237000"/>
            <a:ext cx="4438652" cy="3501707"/>
          </a:xfrm>
          <a:prstGeom prst="rect">
            <a:avLst/>
          </a:prstGeom>
          <a:blipFill>
            <a:blip r:embed="rId5"/>
            <a:stretch>
              <a:fillRect/>
            </a:stretch>
          </a:blipFill>
        </p:spPr>
      </p:sp>
    </p:spTree>
  </p:cSld>
  <p:clrMapOvr>
    <a:masterClrMapping/>
  </p:clrMapOvr>
  <p:transition xmlns:p14="http://schemas.microsoft.com/office/powerpoint/2010/main" spd="slow">
    <p:cut/>
  </p:transition>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483</Words>
  <Application>Microsoft Macintosh PowerPoint</Application>
  <PresentationFormat>On-screen Show (4:3)</PresentationFormat>
  <Paragraphs>109</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
      <vt:lpstr>Printed Electronics</vt:lpstr>
      <vt:lpstr>Why Printed Electronics?</vt:lpstr>
      <vt:lpstr>Design Flow</vt:lpstr>
      <vt:lpstr>Problem Statement</vt:lpstr>
      <vt:lpstr>OPDK: Organic Process Design Kit</vt:lpstr>
      <vt:lpstr>Developing a Configurable Design Flow</vt:lpstr>
      <vt:lpstr>Adding New Materials</vt:lpstr>
      <vt:lpstr>Adding New Devices</vt:lpstr>
      <vt:lpstr>Simulation</vt:lpstr>
      <vt:lpstr>Adding Design Rules</vt:lpstr>
      <vt:lpstr>Layout to Bitmap</vt:lpstr>
      <vt:lpstr>Future Work</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Printed Electronics</dc:title>
  <cp:lastModifiedBy>Tommy Tracy II</cp:lastModifiedBy>
  <cp:revision>1</cp:revision>
  <dcterms:modified xsi:type="dcterms:W3CDTF">2012-12-10T03:47:15Z</dcterms:modified>
</cp:coreProperties>
</file>